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87" r:id="rId3"/>
    <p:sldId id="361" r:id="rId4"/>
    <p:sldId id="317" r:id="rId5"/>
    <p:sldId id="321" r:id="rId6"/>
    <p:sldId id="364" r:id="rId7"/>
    <p:sldId id="365" r:id="rId8"/>
    <p:sldId id="367" r:id="rId9"/>
    <p:sldId id="303" r:id="rId10"/>
    <p:sldId id="330" r:id="rId11"/>
    <p:sldId id="329" r:id="rId12"/>
    <p:sldId id="382" r:id="rId13"/>
    <p:sldId id="370" r:id="rId14"/>
    <p:sldId id="322" r:id="rId15"/>
    <p:sldId id="366" r:id="rId16"/>
    <p:sldId id="323" r:id="rId17"/>
    <p:sldId id="324" r:id="rId18"/>
    <p:sldId id="325" r:id="rId19"/>
    <p:sldId id="326" r:id="rId20"/>
    <p:sldId id="328" r:id="rId21"/>
    <p:sldId id="344" r:id="rId22"/>
    <p:sldId id="345" r:id="rId23"/>
    <p:sldId id="443" r:id="rId24"/>
    <p:sldId id="387" r:id="rId25"/>
    <p:sldId id="385" r:id="rId26"/>
    <p:sldId id="386" r:id="rId27"/>
    <p:sldId id="388" r:id="rId28"/>
    <p:sldId id="393" r:id="rId29"/>
    <p:sldId id="442" r:id="rId30"/>
    <p:sldId id="384" r:id="rId31"/>
    <p:sldId id="368" r:id="rId32"/>
  </p:sldIdLst>
  <p:sldSz cx="9144000" cy="6858000" type="screen4x3"/>
  <p:notesSz cx="7053263" cy="9393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56" autoAdjust="0"/>
    <p:restoredTop sz="76421" autoAdjust="0"/>
  </p:normalViewPr>
  <p:slideViewPr>
    <p:cSldViewPr>
      <p:cViewPr varScale="1">
        <p:scale>
          <a:sx n="112" d="100"/>
          <a:sy n="112" d="100"/>
        </p:scale>
        <p:origin x="360" y="96"/>
      </p:cViewPr>
      <p:guideLst>
        <p:guide orient="horz" pos="2160"/>
        <p:guide pos="2880"/>
      </p:guideLst>
    </p:cSldViewPr>
  </p:slideViewPr>
  <p:outlineViewPr>
    <p:cViewPr>
      <p:scale>
        <a:sx n="33" d="100"/>
        <a:sy n="33" d="100"/>
      </p:scale>
      <p:origin x="0" y="6738"/>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gsbcccmgs-044\Projects\001\docs\funding\FY2014\gages2014.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Streamgage funding by cooperator or source (about 40)</a:t>
            </a:r>
          </a:p>
        </c:rich>
      </c:tx>
      <c:overlay val="0"/>
    </c:title>
    <c:autoTitleDeleted val="0"/>
    <c:plotArea>
      <c:layout/>
      <c:barChart>
        <c:barDir val="col"/>
        <c:grouping val="stacked"/>
        <c:varyColors val="0"/>
        <c:ser>
          <c:idx val="0"/>
          <c:order val="0"/>
          <c:spPr>
            <a:solidFill>
              <a:srgbClr val="FFC000"/>
            </a:solidFill>
            <a:ln>
              <a:solidFill>
                <a:srgbClr val="FFC000"/>
              </a:solidFill>
            </a:ln>
          </c:spPr>
          <c:invertIfNegative val="0"/>
          <c:cat>
            <c:strRef>
              <c:f>FundingAnalyses!$B$8:$B$47</c:f>
              <c:strCache>
                <c:ptCount val="40"/>
                <c:pt idx="0">
                  <c:v>USGS Cooperative Match</c:v>
                </c:pt>
                <c:pt idx="1">
                  <c:v>USGS-Nat'l Streamflow Info Prog</c:v>
                </c:pt>
                <c:pt idx="2">
                  <c:v>USACE</c:v>
                </c:pt>
                <c:pt idx="3">
                  <c:v>MN DNR  share (repay)</c:v>
                </c:pt>
                <c:pt idx="4">
                  <c:v>IJC</c:v>
                </c:pt>
                <c:pt idx="5">
                  <c:v>DOT share  (repay)</c:v>
                </c:pt>
                <c:pt idx="6">
                  <c:v>FERC MN Power</c:v>
                </c:pt>
                <c:pt idx="7">
                  <c:v>RRWMB   share (repay)</c:v>
                </c:pt>
                <c:pt idx="8">
                  <c:v>Projects SVs</c:v>
                </c:pt>
                <c:pt idx="9">
                  <c:v>Elm Creek Watershed Dist</c:v>
                </c:pt>
                <c:pt idx="10">
                  <c:v>Met Council Environmental Serv</c:v>
                </c:pt>
                <c:pt idx="11">
                  <c:v>FERC Ottertail Power</c:v>
                </c:pt>
                <c:pt idx="12">
                  <c:v>FERC St Cloud</c:v>
                </c:pt>
                <c:pt idx="13">
                  <c:v>FERC Wausau Paper</c:v>
                </c:pt>
                <c:pt idx="14">
                  <c:v>Dakota County</c:v>
                </c:pt>
                <c:pt idx="15">
                  <c:v>Minnehaha Creek Watershed Dist</c:v>
                </c:pt>
                <c:pt idx="16">
                  <c:v>FERC Twin Cities Hydro</c:v>
                </c:pt>
                <c:pt idx="17">
                  <c:v>Rochester</c:v>
                </c:pt>
                <c:pt idx="18">
                  <c:v>Rice Creek Watershed Dist</c:v>
                </c:pt>
                <c:pt idx="19">
                  <c:v>Upper Minnesota River Watershed Dist</c:v>
                </c:pt>
                <c:pt idx="20">
                  <c:v>Fond du Lac Band of Lake Superior Chippewa</c:v>
                </c:pt>
                <c:pt idx="21">
                  <c:v>Marshall</c:v>
                </c:pt>
                <c:pt idx="22">
                  <c:v>Vermillion River Joint Powers Board</c:v>
                </c:pt>
                <c:pt idx="23">
                  <c:v>City of Red Wing</c:v>
                </c:pt>
                <c:pt idx="24">
                  <c:v>Granite Falls</c:v>
                </c:pt>
                <c:pt idx="25">
                  <c:v>Mankato</c:v>
                </c:pt>
                <c:pt idx="26">
                  <c:v>Buffalo-Red River Watershed Dist</c:v>
                </c:pt>
                <c:pt idx="27">
                  <c:v>Lower Minnesota River Watershed Dist</c:v>
                </c:pt>
                <c:pt idx="28">
                  <c:v>FERC Xcel Power</c:v>
                </c:pt>
                <c:pt idx="29">
                  <c:v>Mille Lacs Band of Ojibwe</c:v>
                </c:pt>
                <c:pt idx="30">
                  <c:v>Shingle Creek Watershed Monitoring Comm</c:v>
                </c:pt>
                <c:pt idx="31">
                  <c:v>East Dakota Water Development Dist</c:v>
                </c:pt>
                <c:pt idx="32">
                  <c:v>Lac qui Parle-Yellow Bank Watershed Dist</c:v>
                </c:pt>
                <c:pt idx="33">
                  <c:v>Rice County</c:v>
                </c:pt>
                <c:pt idx="34">
                  <c:v>Northfield</c:v>
                </c:pt>
                <c:pt idx="35">
                  <c:v>MPCA</c:v>
                </c:pt>
                <c:pt idx="36">
                  <c:v>Goodhue County/Cannon Falls</c:v>
                </c:pt>
                <c:pt idx="37">
                  <c:v>City of Fridley</c:v>
                </c:pt>
                <c:pt idx="38">
                  <c:v>City of Minneapolis</c:v>
                </c:pt>
                <c:pt idx="39">
                  <c:v>Middle-Snake River Watershed Dist</c:v>
                </c:pt>
              </c:strCache>
            </c:strRef>
          </c:cat>
          <c:val>
            <c:numRef>
              <c:f>FundingAnalyses!$C$8:$C$47</c:f>
              <c:numCache>
                <c:formatCode>@</c:formatCode>
                <c:ptCount val="40"/>
                <c:pt idx="0">
                  <c:v>529265</c:v>
                </c:pt>
                <c:pt idx="1">
                  <c:v>451225.25</c:v>
                </c:pt>
                <c:pt idx="2">
                  <c:v>316268</c:v>
                </c:pt>
                <c:pt idx="3">
                  <c:v>202768</c:v>
                </c:pt>
                <c:pt idx="4">
                  <c:v>148860</c:v>
                </c:pt>
                <c:pt idx="5">
                  <c:v>142740</c:v>
                </c:pt>
                <c:pt idx="6">
                  <c:v>106360</c:v>
                </c:pt>
                <c:pt idx="7">
                  <c:v>99717</c:v>
                </c:pt>
                <c:pt idx="8">
                  <c:v>86955</c:v>
                </c:pt>
                <c:pt idx="9">
                  <c:v>21025</c:v>
                </c:pt>
                <c:pt idx="10">
                  <c:v>16312</c:v>
                </c:pt>
                <c:pt idx="11">
                  <c:v>16300</c:v>
                </c:pt>
                <c:pt idx="12">
                  <c:v>16300</c:v>
                </c:pt>
                <c:pt idx="13">
                  <c:v>16300</c:v>
                </c:pt>
                <c:pt idx="14">
                  <c:v>15357</c:v>
                </c:pt>
                <c:pt idx="15">
                  <c:v>15145</c:v>
                </c:pt>
                <c:pt idx="16">
                  <c:v>11880</c:v>
                </c:pt>
                <c:pt idx="17">
                  <c:v>9792</c:v>
                </c:pt>
                <c:pt idx="18">
                  <c:v>9270</c:v>
                </c:pt>
                <c:pt idx="19">
                  <c:v>9200</c:v>
                </c:pt>
                <c:pt idx="20">
                  <c:v>8970</c:v>
                </c:pt>
                <c:pt idx="21">
                  <c:v>8385</c:v>
                </c:pt>
                <c:pt idx="22">
                  <c:v>8150</c:v>
                </c:pt>
                <c:pt idx="23">
                  <c:v>8000</c:v>
                </c:pt>
                <c:pt idx="24">
                  <c:v>7956</c:v>
                </c:pt>
                <c:pt idx="25">
                  <c:v>5411</c:v>
                </c:pt>
                <c:pt idx="26">
                  <c:v>4732</c:v>
                </c:pt>
                <c:pt idx="27">
                  <c:v>4732</c:v>
                </c:pt>
                <c:pt idx="28">
                  <c:v>4420</c:v>
                </c:pt>
                <c:pt idx="29">
                  <c:v>4060</c:v>
                </c:pt>
                <c:pt idx="30">
                  <c:v>3750</c:v>
                </c:pt>
                <c:pt idx="31">
                  <c:v>2816</c:v>
                </c:pt>
                <c:pt idx="32">
                  <c:v>2816</c:v>
                </c:pt>
                <c:pt idx="33">
                  <c:v>1749</c:v>
                </c:pt>
                <c:pt idx="34">
                  <c:v>1749</c:v>
                </c:pt>
                <c:pt idx="35">
                  <c:v>0</c:v>
                </c:pt>
                <c:pt idx="36">
                  <c:v>0</c:v>
                </c:pt>
                <c:pt idx="37">
                  <c:v>0</c:v>
                </c:pt>
                <c:pt idx="38">
                  <c:v>0</c:v>
                </c:pt>
                <c:pt idx="39">
                  <c:v>0</c:v>
                </c:pt>
              </c:numCache>
            </c:numRef>
          </c:val>
          <c:extLst>
            <c:ext xmlns:c16="http://schemas.microsoft.com/office/drawing/2014/chart" uri="{C3380CC4-5D6E-409C-BE32-E72D297353CC}">
              <c16:uniqueId val="{00000000-7383-4B4B-85EB-A70A09C74A92}"/>
            </c:ext>
          </c:extLst>
        </c:ser>
        <c:dLbls>
          <c:showLegendKey val="0"/>
          <c:showVal val="0"/>
          <c:showCatName val="0"/>
          <c:showSerName val="0"/>
          <c:showPercent val="0"/>
          <c:showBubbleSize val="0"/>
        </c:dLbls>
        <c:gapWidth val="150"/>
        <c:overlap val="100"/>
        <c:axId val="174216744"/>
        <c:axId val="174217136"/>
      </c:barChart>
      <c:catAx>
        <c:axId val="174216744"/>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74217136"/>
        <c:crosses val="autoZero"/>
        <c:auto val="1"/>
        <c:lblAlgn val="r"/>
        <c:lblOffset val="100"/>
        <c:tickLblSkip val="1"/>
        <c:noMultiLvlLbl val="0"/>
      </c:catAx>
      <c:valAx>
        <c:axId val="174217136"/>
        <c:scaling>
          <c:orientation val="minMax"/>
        </c:scaling>
        <c:delete val="0"/>
        <c:axPos val="l"/>
        <c:majorGridlines/>
        <c:numFmt formatCode="&quot;$&quot;#,##0" sourceLinked="0"/>
        <c:majorTickMark val="out"/>
        <c:minorTickMark val="none"/>
        <c:tickLblPos val="nextTo"/>
        <c:txPr>
          <a:bodyPr/>
          <a:lstStyle/>
          <a:p>
            <a:pPr>
              <a:defRPr sz="1600"/>
            </a:pPr>
            <a:endParaRPr lang="en-US"/>
          </a:p>
        </c:txPr>
        <c:crossAx val="174216744"/>
        <c:crosses val="autoZero"/>
        <c:crossBetween val="between"/>
      </c:valAx>
    </c:plotArea>
    <c:plotVisOnly val="1"/>
    <c:dispBlanksAs val="gap"/>
    <c:showDLblsOverMax val="0"/>
  </c:chart>
  <c:txPr>
    <a:bodyPr/>
    <a:lstStyle/>
    <a:p>
      <a:pPr>
        <a:defRPr sz="1400" b="1"/>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drawings/drawing1.xml><?xml version="1.0" encoding="utf-8"?>
<c:userShapes xmlns:c="http://schemas.openxmlformats.org/drawingml/2006/chart">
  <cdr:relSizeAnchor xmlns:cdr="http://schemas.openxmlformats.org/drawingml/2006/chartDrawing">
    <cdr:from>
      <cdr:x>0.35753</cdr:x>
      <cdr:y>0.31758</cdr:y>
    </cdr:from>
    <cdr:to>
      <cdr:x>0.40222</cdr:x>
      <cdr:y>0.51247</cdr:y>
    </cdr:to>
    <cdr:cxnSp macro="">
      <cdr:nvCxnSpPr>
        <cdr:cNvPr id="2" name="Straight Arrow Connector 1">
          <a:extLst xmlns:a="http://schemas.openxmlformats.org/drawingml/2006/main">
            <a:ext uri="{FF2B5EF4-FFF2-40B4-BE49-F238E27FC236}">
              <a16:creationId xmlns:a16="http://schemas.microsoft.com/office/drawing/2014/main" id="{BC091075-3EF5-428A-B5DC-1A10006C5863}"/>
            </a:ext>
          </a:extLst>
        </cdr:cNvPr>
        <cdr:cNvCxnSpPr>
          <a:cxnSpLocks xmlns:a="http://schemas.openxmlformats.org/drawingml/2006/main"/>
        </cdr:cNvCxnSpPr>
      </cdr:nvCxnSpPr>
      <cdr:spPr>
        <a:xfrm xmlns:a="http://schemas.openxmlformats.org/drawingml/2006/main" flipH="1">
          <a:off x="3048000" y="1699967"/>
          <a:ext cx="381000" cy="1043253"/>
        </a:xfrm>
        <a:prstGeom xmlns:a="http://schemas.openxmlformats.org/drawingml/2006/main" prst="straightConnector1">
          <a:avLst/>
        </a:prstGeom>
        <a:ln xmlns:a="http://schemas.openxmlformats.org/drawingml/2006/main" w="50800">
          <a:tailEnd type="triangle"/>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0.88489</cdr:x>
      <cdr:y>0.33453</cdr:y>
    </cdr:from>
    <cdr:to>
      <cdr:x>0.93852</cdr:x>
      <cdr:y>0.5267</cdr:y>
    </cdr:to>
    <cdr:cxnSp macro="">
      <cdr:nvCxnSpPr>
        <cdr:cNvPr id="3" name="Straight Arrow Connector 2">
          <a:extLst xmlns:a="http://schemas.openxmlformats.org/drawingml/2006/main">
            <a:ext uri="{FF2B5EF4-FFF2-40B4-BE49-F238E27FC236}">
              <a16:creationId xmlns:a16="http://schemas.microsoft.com/office/drawing/2014/main" id="{BC091075-3EF5-428A-B5DC-1A10006C5863}"/>
            </a:ext>
          </a:extLst>
        </cdr:cNvPr>
        <cdr:cNvCxnSpPr>
          <a:cxnSpLocks xmlns:a="http://schemas.openxmlformats.org/drawingml/2006/main"/>
        </cdr:cNvCxnSpPr>
      </cdr:nvCxnSpPr>
      <cdr:spPr>
        <a:xfrm xmlns:a="http://schemas.openxmlformats.org/drawingml/2006/main" flipH="1">
          <a:off x="7543824" y="1790700"/>
          <a:ext cx="457176" cy="1028690"/>
        </a:xfrm>
        <a:prstGeom xmlns:a="http://schemas.openxmlformats.org/drawingml/2006/main" prst="straightConnector1">
          <a:avLst/>
        </a:prstGeom>
        <a:ln xmlns:a="http://schemas.openxmlformats.org/drawingml/2006/main" w="50800">
          <a:tailEnd type="triangle"/>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9900"/>
          </a:xfrm>
          <a:prstGeom prst="rect">
            <a:avLst/>
          </a:prstGeom>
        </p:spPr>
        <p:txBody>
          <a:bodyPr vert="horz" lIns="91440" tIns="45720" rIns="91440" bIns="45720" rtlCol="0"/>
          <a:lstStyle>
            <a:lvl1pPr algn="r">
              <a:defRPr sz="1200"/>
            </a:lvl1pPr>
          </a:lstStyle>
          <a:p>
            <a:fld id="{6AAE8111-4634-4822-A442-8B04561C9734}" type="datetimeFigureOut">
              <a:rPr lang="en-US" smtClean="0"/>
              <a:t>9/24/2018</a:t>
            </a:fld>
            <a:endParaRPr lang="en-US"/>
          </a:p>
        </p:txBody>
      </p:sp>
      <p:sp>
        <p:nvSpPr>
          <p:cNvPr id="4" name="Footer Placeholder 3"/>
          <p:cNvSpPr>
            <a:spLocks noGrp="1"/>
          </p:cNvSpPr>
          <p:nvPr>
            <p:ph type="ftr" sz="quarter" idx="2"/>
          </p:nvPr>
        </p:nvSpPr>
        <p:spPr>
          <a:xfrm>
            <a:off x="0" y="8921750"/>
            <a:ext cx="3055938"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921750"/>
            <a:ext cx="3055937" cy="469900"/>
          </a:xfrm>
          <a:prstGeom prst="rect">
            <a:avLst/>
          </a:prstGeom>
        </p:spPr>
        <p:txBody>
          <a:bodyPr vert="horz" lIns="91440" tIns="45720" rIns="91440" bIns="45720" rtlCol="0" anchor="b"/>
          <a:lstStyle>
            <a:lvl1pPr algn="r">
              <a:defRPr sz="1200"/>
            </a:lvl1pPr>
          </a:lstStyle>
          <a:p>
            <a:fld id="{C3F516E5-6AD2-4F17-9E54-79CBF4BCC782}" type="slidenum">
              <a:rPr lang="en-US" smtClean="0"/>
              <a:t>‹#›</a:t>
            </a:fld>
            <a:endParaRPr lang="en-US"/>
          </a:p>
        </p:txBody>
      </p:sp>
    </p:spTree>
    <p:extLst>
      <p:ext uri="{BB962C8B-B14F-4D97-AF65-F5344CB8AC3E}">
        <p14:creationId xmlns:p14="http://schemas.microsoft.com/office/powerpoint/2010/main" val="4013560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9662"/>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3995217" y="0"/>
            <a:ext cx="3056414" cy="469662"/>
          </a:xfrm>
          <a:prstGeom prst="rect">
            <a:avLst/>
          </a:prstGeom>
        </p:spPr>
        <p:txBody>
          <a:bodyPr vert="horz" lIns="93973" tIns="46986" rIns="93973" bIns="46986" rtlCol="0"/>
          <a:lstStyle>
            <a:lvl1pPr algn="r">
              <a:defRPr sz="1200"/>
            </a:lvl1pPr>
          </a:lstStyle>
          <a:p>
            <a:fld id="{E16100F9-BB29-4DC5-BA4D-287E93AE08EC}" type="datetimeFigureOut">
              <a:rPr lang="en-US" smtClean="0"/>
              <a:t>9/24/2018</a:t>
            </a:fld>
            <a:endParaRPr lang="en-US"/>
          </a:p>
        </p:txBody>
      </p:sp>
      <p:sp>
        <p:nvSpPr>
          <p:cNvPr id="4" name="Slide Image Placeholder 3"/>
          <p:cNvSpPr>
            <a:spLocks noGrp="1" noRot="1" noChangeAspect="1"/>
          </p:cNvSpPr>
          <p:nvPr>
            <p:ph type="sldImg" idx="2"/>
          </p:nvPr>
        </p:nvSpPr>
        <p:spPr>
          <a:xfrm>
            <a:off x="1179513" y="704850"/>
            <a:ext cx="4695825" cy="3522663"/>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5327" y="4461788"/>
            <a:ext cx="5642610" cy="4226957"/>
          </a:xfrm>
          <a:prstGeom prst="rect">
            <a:avLst/>
          </a:prstGeom>
        </p:spPr>
        <p:txBody>
          <a:bodyPr vert="horz" lIns="93973" tIns="46986" rIns="93973" bIns="46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21946"/>
            <a:ext cx="3056414" cy="469662"/>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921946"/>
            <a:ext cx="3056414" cy="469662"/>
          </a:xfrm>
          <a:prstGeom prst="rect">
            <a:avLst/>
          </a:prstGeom>
        </p:spPr>
        <p:txBody>
          <a:bodyPr vert="horz" lIns="93973" tIns="46986" rIns="93973" bIns="46986" rtlCol="0" anchor="b"/>
          <a:lstStyle>
            <a:lvl1pPr algn="r">
              <a:defRPr sz="1200"/>
            </a:lvl1pPr>
          </a:lstStyle>
          <a:p>
            <a:fld id="{FC2DEFDD-F7FF-4CD8-A538-CB88409F8976}" type="slidenum">
              <a:rPr lang="en-US" smtClean="0"/>
              <a:t>‹#›</a:t>
            </a:fld>
            <a:endParaRPr lang="en-US"/>
          </a:p>
        </p:txBody>
      </p:sp>
    </p:spTree>
    <p:extLst>
      <p:ext uri="{BB962C8B-B14F-4D97-AF65-F5344CB8AC3E}">
        <p14:creationId xmlns:p14="http://schemas.microsoft.com/office/powerpoint/2010/main" val="1981311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aterdata.usgs.gov/mn/nwis/uv/?site_no=05132000" TargetMode="External"/><Relationship Id="rId13" Type="http://schemas.openxmlformats.org/officeDocument/2006/relationships/hyperlink" Target="http://waterdata.usgs.gov/mn/nwis/uv/?site_no=05280000" TargetMode="External"/><Relationship Id="rId18" Type="http://schemas.openxmlformats.org/officeDocument/2006/relationships/hyperlink" Target="http://waterdata.usgs.gov/mn/nwis/uv/?site_no=05325000" TargetMode="External"/><Relationship Id="rId3" Type="http://schemas.openxmlformats.org/officeDocument/2006/relationships/hyperlink" Target="http://pubs.er.usgs.gov/publication/sir20145079" TargetMode="External"/><Relationship Id="rId21" Type="http://schemas.openxmlformats.org/officeDocument/2006/relationships/hyperlink" Target="http://waterdata.usgs.gov/mn/nwis/uv/?site_no=05457000" TargetMode="External"/><Relationship Id="rId7" Type="http://schemas.openxmlformats.org/officeDocument/2006/relationships/hyperlink" Target="http://waterdata.usgs.gov/mn/nwis/uv/?site_no=05131500" TargetMode="External"/><Relationship Id="rId12" Type="http://schemas.openxmlformats.org/officeDocument/2006/relationships/hyperlink" Target="http://waterdata.usgs.gov/mn/nwis/uv/?site_no=05275000" TargetMode="External"/><Relationship Id="rId17" Type="http://schemas.openxmlformats.org/officeDocument/2006/relationships/hyperlink" Target="http://waterdata.usgs.gov/mn/nwis/uv/?site_no=05317000" TargetMode="External"/><Relationship Id="rId2" Type="http://schemas.openxmlformats.org/officeDocument/2006/relationships/slide" Target="../slides/slide3.xml"/><Relationship Id="rId16" Type="http://schemas.openxmlformats.org/officeDocument/2006/relationships/hyperlink" Target="http://waterdata.usgs.gov/mn/nwis/uv/?site_no=05316500" TargetMode="External"/><Relationship Id="rId20" Type="http://schemas.openxmlformats.org/officeDocument/2006/relationships/hyperlink" Target="http://waterdata.usgs.gov/mn/nwis/uv/?site_no=05355200" TargetMode="External"/><Relationship Id="rId1" Type="http://schemas.openxmlformats.org/officeDocument/2006/relationships/notesMaster" Target="../notesMasters/notesMaster1.xml"/><Relationship Id="rId6" Type="http://schemas.openxmlformats.org/officeDocument/2006/relationships/hyperlink" Target="http://waterdata.usgs.gov/mn/nwis/uv/?site_no=05079000" TargetMode="External"/><Relationship Id="rId11" Type="http://schemas.openxmlformats.org/officeDocument/2006/relationships/hyperlink" Target="http://waterdata.usgs.gov/mn/nwis/uv/?site_no=05270500" TargetMode="External"/><Relationship Id="rId5" Type="http://schemas.openxmlformats.org/officeDocument/2006/relationships/hyperlink" Target="http://waterdata.usgs.gov/mn/nwis/uv/?site_no=05078500" TargetMode="External"/><Relationship Id="rId15" Type="http://schemas.openxmlformats.org/officeDocument/2006/relationships/hyperlink" Target="http://waterdata.usgs.gov/mn/nwis/uv/?site_no=05300000" TargetMode="External"/><Relationship Id="rId10" Type="http://schemas.openxmlformats.org/officeDocument/2006/relationships/hyperlink" Target="http://waterdata.usgs.gov/mn/nwis/uv/?site_no=05244000" TargetMode="External"/><Relationship Id="rId19" Type="http://schemas.openxmlformats.org/officeDocument/2006/relationships/hyperlink" Target="http://waterdata.usgs.gov/mn/nwis/uv/?site_no=05331000" TargetMode="External"/><Relationship Id="rId4" Type="http://schemas.openxmlformats.org/officeDocument/2006/relationships/hyperlink" Target="http://waterdata.usgs.gov/mn/nwis/uv/?site_no=04024000" TargetMode="External"/><Relationship Id="rId9" Type="http://schemas.openxmlformats.org/officeDocument/2006/relationships/hyperlink" Target="http://waterdata.usgs.gov/mn/nwis/uv/?site_no=05211000" TargetMode="External"/><Relationship Id="rId14" Type="http://schemas.openxmlformats.org/officeDocument/2006/relationships/hyperlink" Target="http://waterdata.usgs.gov/mn/nwis/uv/?site_no=05291000" TargetMode="External"/><Relationship Id="rId22" Type="http://schemas.openxmlformats.org/officeDocument/2006/relationships/hyperlink" Target="http://waterdata.usgs.gov/mn/nwis/uv/?site_no=05476000"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Chair and commission members, </a:t>
            </a:r>
          </a:p>
          <a:p>
            <a:r>
              <a:rPr lang="en-US" dirty="0"/>
              <a:t>Thank you for opportunity to present some of the work we do at the USGS and collaboratively with other agencies</a:t>
            </a:r>
          </a:p>
          <a:p>
            <a:endParaRPr lang="en-US" dirty="0"/>
          </a:p>
          <a:p>
            <a:r>
              <a:rPr lang="en-US" dirty="0"/>
              <a:t>Seemed like a fitting picture because it captures many of the issues Mr. Stark asked us to present today</a:t>
            </a:r>
          </a:p>
          <a:p>
            <a:r>
              <a:rPr lang="en-US" dirty="0"/>
              <a:t>Photo is of the Minnesota River north of Jordan, Sept, 29, 2010</a:t>
            </a:r>
          </a:p>
          <a:p>
            <a:r>
              <a:rPr lang="en-US" dirty="0"/>
              <a:t>Our </a:t>
            </a:r>
            <a:r>
              <a:rPr lang="en-US" dirty="0" err="1"/>
              <a:t>streamgage</a:t>
            </a:r>
            <a:r>
              <a:rPr lang="en-US" dirty="0"/>
              <a:t> here recorded the 7</a:t>
            </a:r>
            <a:r>
              <a:rPr lang="en-US" baseline="30000" dirty="0"/>
              <a:t>th</a:t>
            </a:r>
            <a:r>
              <a:rPr lang="en-US" dirty="0"/>
              <a:t> highest peak (74,700 </a:t>
            </a:r>
            <a:r>
              <a:rPr lang="en-US" dirty="0" err="1"/>
              <a:t>cfs</a:t>
            </a:r>
            <a:r>
              <a:rPr lang="en-US" dirty="0"/>
              <a:t>) of record (117K, since 1934), </a:t>
            </a:r>
          </a:p>
          <a:p>
            <a:r>
              <a:rPr lang="en-US" dirty="0"/>
              <a:t>	1 of only 2 annual peaks to occur as late in year as Sept. (other was 2016)</a:t>
            </a:r>
          </a:p>
          <a:p>
            <a:r>
              <a:rPr lang="en-US" dirty="0"/>
              <a:t>Unusual severe fall flood that seems more common in past 8-10 years.</a:t>
            </a:r>
          </a:p>
          <a:p>
            <a:endParaRPr lang="en-US" dirty="0"/>
          </a:p>
          <a:p>
            <a:r>
              <a:rPr lang="en-US" dirty="0"/>
              <a:t>From foreground to background looking north, you see</a:t>
            </a:r>
          </a:p>
          <a:p>
            <a:pPr marL="171450" indent="-171450">
              <a:buFont typeface="Arial" panose="020B0604020202020204" pitchFamily="34" charset="0"/>
              <a:buChar char="•"/>
            </a:pPr>
            <a:r>
              <a:rPr lang="en-US" dirty="0"/>
              <a:t>Infrastructure closed due to flooding over roadway</a:t>
            </a:r>
          </a:p>
          <a:p>
            <a:pPr marL="171450" indent="-171450">
              <a:buFont typeface="Arial" panose="020B0604020202020204" pitchFamily="34" charset="0"/>
              <a:buChar char="•"/>
            </a:pPr>
            <a:r>
              <a:rPr lang="en-US" dirty="0"/>
              <a:t>Main bridge with </a:t>
            </a:r>
            <a:r>
              <a:rPr lang="en-US" dirty="0" err="1"/>
              <a:t>streamgage</a:t>
            </a:r>
            <a:r>
              <a:rPr lang="en-US" dirty="0"/>
              <a:t> on main channel</a:t>
            </a:r>
          </a:p>
          <a:p>
            <a:pPr marL="171450" indent="-171450">
              <a:buFont typeface="Arial" panose="020B0604020202020204" pitchFamily="34" charset="0"/>
              <a:buChar char="•"/>
            </a:pPr>
            <a:r>
              <a:rPr lang="en-US" dirty="0"/>
              <a:t>About a mile of flow over road to north and flow thru heavily cropped corn field on </a:t>
            </a:r>
            <a:r>
              <a:rPr lang="en-US" dirty="0" err="1"/>
              <a:t>dss</a:t>
            </a:r>
            <a:r>
              <a:rPr lang="en-US" dirty="0"/>
              <a:t> of road, a common contributor to sediment in streams</a:t>
            </a:r>
          </a:p>
          <a:p>
            <a:pPr marL="171450" indent="-171450">
              <a:buFont typeface="Arial" panose="020B0604020202020204" pitchFamily="34" charset="0"/>
              <a:buChar char="•"/>
            </a:pPr>
            <a:r>
              <a:rPr lang="en-US" dirty="0"/>
              <a:t>Bluff erosion (here, not related to river flow), but has been found to be a common contributor to sediment loads in streams</a:t>
            </a:r>
          </a:p>
          <a:p>
            <a:pPr marL="171450" indent="-171450">
              <a:buFont typeface="Arial" panose="020B0604020202020204" pitchFamily="34" charset="0"/>
              <a:buChar char="•"/>
            </a:pPr>
            <a:r>
              <a:rPr lang="en-US" dirty="0"/>
              <a:t>Finally, the unusual late season flood flowing through dense peak </a:t>
            </a:r>
            <a:r>
              <a:rPr lang="en-US" dirty="0" err="1"/>
              <a:t>foilage</a:t>
            </a:r>
            <a:r>
              <a:rPr lang="en-US" dirty="0"/>
              <a:t> </a:t>
            </a:r>
            <a:r>
              <a:rPr lang="en-US" dirty="0" err="1"/>
              <a:t>essentiall</a:t>
            </a:r>
            <a:r>
              <a:rPr lang="en-US" dirty="0"/>
              <a:t> slows and backs up the river causing large shifts to flow we measured at gage.</a:t>
            </a:r>
          </a:p>
          <a:p>
            <a:pPr marL="628650" lvl="1" indent="-171450">
              <a:buFont typeface="Arial" panose="020B0604020202020204" pitchFamily="34" charset="0"/>
              <a:buChar char="•"/>
            </a:pPr>
            <a:r>
              <a:rPr lang="en-US" dirty="0"/>
              <a:t>This resulted in much concern by the NWS in their flood forecast downstream in the Mississippi River at St Paul.</a:t>
            </a:r>
          </a:p>
          <a:p>
            <a:endParaRPr lang="en-US" dirty="0"/>
          </a:p>
          <a:p>
            <a:r>
              <a:rPr lang="en-US" dirty="0"/>
              <a:t>I’ll try to touch on those issues and others in this presentation.</a:t>
            </a:r>
          </a:p>
          <a:p>
            <a:endParaRPr lang="en-US" dirty="0"/>
          </a:p>
          <a:p>
            <a:endParaRPr lang="en-US" dirty="0"/>
          </a:p>
        </p:txBody>
      </p:sp>
      <p:sp>
        <p:nvSpPr>
          <p:cNvPr id="4" name="Slide Number Placeholder 3"/>
          <p:cNvSpPr>
            <a:spLocks noGrp="1"/>
          </p:cNvSpPr>
          <p:nvPr>
            <p:ph type="sldNum" sz="quarter" idx="10"/>
          </p:nvPr>
        </p:nvSpPr>
        <p:spPr/>
        <p:txBody>
          <a:bodyPr/>
          <a:lstStyle/>
          <a:p>
            <a:fld id="{FC2DEFDD-F7FF-4CD8-A538-CB88409F8976}" type="slidenum">
              <a:rPr lang="en-US" smtClean="0"/>
              <a:t>1</a:t>
            </a:fld>
            <a:endParaRPr lang="en-US"/>
          </a:p>
        </p:txBody>
      </p:sp>
    </p:spTree>
    <p:extLst>
      <p:ext uri="{BB962C8B-B14F-4D97-AF65-F5344CB8AC3E}">
        <p14:creationId xmlns:p14="http://schemas.microsoft.com/office/powerpoint/2010/main" val="530054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there is no economical way to continuously measure discharge, so we have to develop a relationship between the two components:</a:t>
            </a:r>
          </a:p>
          <a:p>
            <a:r>
              <a:rPr lang="en-US" dirty="0"/>
              <a:t>stage and discharge.</a:t>
            </a:r>
          </a:p>
          <a:p>
            <a:endParaRPr lang="en-US" dirty="0"/>
          </a:p>
          <a:p>
            <a:r>
              <a:rPr lang="en-US" dirty="0"/>
              <a:t>This is an older style gage that is used to measure stage and is still the gold standard for accuracy, still in use today, to illustrate gage process.</a:t>
            </a:r>
          </a:p>
          <a:p>
            <a:endParaRPr lang="en-US" dirty="0"/>
          </a:p>
          <a:p>
            <a:r>
              <a:rPr lang="en-US" dirty="0"/>
              <a:t>A well is dug into streambank and connected hydraulically to stream with galvanized pipes.</a:t>
            </a:r>
          </a:p>
          <a:p>
            <a:r>
              <a:rPr lang="en-US" dirty="0"/>
              <a:t>When stream rises and falls, the water level in well does same.</a:t>
            </a:r>
          </a:p>
          <a:p>
            <a:r>
              <a:rPr lang="en-US" dirty="0"/>
              <a:t>The float on the wells water surface moves up and down, moving the tape connected to a recorder.</a:t>
            </a:r>
          </a:p>
          <a:p>
            <a:endParaRPr lang="en-US" dirty="0"/>
          </a:p>
        </p:txBody>
      </p:sp>
      <p:sp>
        <p:nvSpPr>
          <p:cNvPr id="4" name="Slide Number Placeholder 3"/>
          <p:cNvSpPr>
            <a:spLocks noGrp="1"/>
          </p:cNvSpPr>
          <p:nvPr>
            <p:ph type="sldNum" sz="quarter" idx="10"/>
          </p:nvPr>
        </p:nvSpPr>
        <p:spPr/>
        <p:txBody>
          <a:bodyPr/>
          <a:lstStyle/>
          <a:p>
            <a:fld id="{FC2DEFDD-F7FF-4CD8-A538-CB88409F8976}" type="slidenum">
              <a:rPr lang="en-US" smtClean="0"/>
              <a:t>13</a:t>
            </a:fld>
            <a:endParaRPr lang="en-US"/>
          </a:p>
        </p:txBody>
      </p:sp>
    </p:spTree>
    <p:extLst>
      <p:ext uri="{BB962C8B-B14F-4D97-AF65-F5344CB8AC3E}">
        <p14:creationId xmlns:p14="http://schemas.microsoft.com/office/powerpoint/2010/main" val="1144062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MN, the stage data is recorded every 15 minutes and transmitted every hour, typically to a NOAA GOES satellite.</a:t>
            </a:r>
          </a:p>
          <a:p>
            <a:r>
              <a:rPr lang="en-US" dirty="0"/>
              <a:t>The stage data are downloaded to our computers, continually QA’d and posted to public web</a:t>
            </a:r>
          </a:p>
          <a:p>
            <a:endParaRPr lang="en-US" dirty="0"/>
          </a:p>
        </p:txBody>
      </p:sp>
      <p:sp>
        <p:nvSpPr>
          <p:cNvPr id="4" name="Slide Number Placeholder 3"/>
          <p:cNvSpPr>
            <a:spLocks noGrp="1"/>
          </p:cNvSpPr>
          <p:nvPr>
            <p:ph type="sldNum" sz="quarter" idx="10"/>
          </p:nvPr>
        </p:nvSpPr>
        <p:spPr>
          <a:xfrm>
            <a:off x="3995217" y="8921946"/>
            <a:ext cx="3056414" cy="469662"/>
          </a:xfrm>
          <a:prstGeom prst="rect">
            <a:avLst/>
          </a:prstGeom>
        </p:spPr>
        <p:txBody>
          <a:bodyPr/>
          <a:lstStyle/>
          <a:p>
            <a:fld id="{FB1E1A34-A644-4256-B32F-CE971564335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529770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t>
            </a:r>
            <a:r>
              <a:rPr lang="en-US" dirty="0" err="1"/>
              <a:t>tage</a:t>
            </a:r>
            <a:r>
              <a:rPr lang="en-US" dirty="0"/>
              <a:t> data also are being simultaneously downloaded by the NWS &amp; COE for their operations</a:t>
            </a:r>
          </a:p>
        </p:txBody>
      </p:sp>
      <p:sp>
        <p:nvSpPr>
          <p:cNvPr id="4" name="Slide Number Placeholder 3"/>
          <p:cNvSpPr>
            <a:spLocks noGrp="1"/>
          </p:cNvSpPr>
          <p:nvPr>
            <p:ph type="sldNum" sz="quarter" idx="10"/>
          </p:nvPr>
        </p:nvSpPr>
        <p:spPr>
          <a:xfrm>
            <a:off x="3995217" y="8921946"/>
            <a:ext cx="3056414" cy="469662"/>
          </a:xfrm>
          <a:prstGeom prst="rect">
            <a:avLst/>
          </a:prstGeom>
        </p:spPr>
        <p:txBody>
          <a:bodyPr/>
          <a:lstStyle/>
          <a:p>
            <a:fld id="{FB1E1A34-A644-4256-B32F-CE971564335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883561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that is stage, how do we determine the discharge?</a:t>
            </a:r>
          </a:p>
          <a:p>
            <a:r>
              <a:rPr lang="en-US" dirty="0"/>
              <a:t>Periodically, about every 6-8 weeks and during high and low-flow events, our </a:t>
            </a:r>
            <a:r>
              <a:rPr lang="en-US" dirty="0" err="1"/>
              <a:t>hdrographers</a:t>
            </a:r>
            <a:r>
              <a:rPr lang="en-US" dirty="0"/>
              <a:t> visit the gage </a:t>
            </a:r>
          </a:p>
          <a:p>
            <a:r>
              <a:rPr lang="en-US" dirty="0"/>
              <a:t>to (1) verify and measure the stage independently, and (2) make a direct, physical measurements of discharge.</a:t>
            </a:r>
          </a:p>
          <a:p>
            <a:r>
              <a:rPr lang="en-US" dirty="0"/>
              <a:t>Now we have a paired observation of stage and discharge for a given flow</a:t>
            </a:r>
          </a:p>
          <a:p>
            <a:endParaRPr lang="en-US" dirty="0"/>
          </a:p>
          <a:p>
            <a:r>
              <a:rPr lang="en-US" dirty="0"/>
              <a:t>Repeating this process every 6-8 weeks and during high and low-flow events allows us to </a:t>
            </a:r>
            <a:r>
              <a:rPr lang="en-US" b="1" dirty="0"/>
              <a:t> </a:t>
            </a:r>
            <a:endParaRPr lang="en-US" dirty="0"/>
          </a:p>
        </p:txBody>
      </p:sp>
      <p:sp>
        <p:nvSpPr>
          <p:cNvPr id="4" name="Slide Number Placeholder 3"/>
          <p:cNvSpPr>
            <a:spLocks noGrp="1"/>
          </p:cNvSpPr>
          <p:nvPr>
            <p:ph type="sldNum" sz="quarter" idx="10"/>
          </p:nvPr>
        </p:nvSpPr>
        <p:spPr>
          <a:xfrm>
            <a:off x="3995217" y="8921946"/>
            <a:ext cx="3056414" cy="469662"/>
          </a:xfrm>
          <a:prstGeom prst="rect">
            <a:avLst/>
          </a:prstGeom>
        </p:spPr>
        <p:txBody>
          <a:bodyPr/>
          <a:lstStyle/>
          <a:p>
            <a:fld id="{FB1E1A34-A644-4256-B32F-CE971564335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239494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Develop a relation between stage and discharge</a:t>
            </a:r>
          </a:p>
          <a:p>
            <a:endParaRPr lang="en-US" dirty="0"/>
          </a:p>
          <a:p>
            <a:r>
              <a:rPr lang="en-US" dirty="0"/>
              <a:t>It’s not a static relation because rivers continually scour and fill, some worse than others.</a:t>
            </a:r>
          </a:p>
        </p:txBody>
      </p:sp>
      <p:sp>
        <p:nvSpPr>
          <p:cNvPr id="4" name="Slide Number Placeholder 3"/>
          <p:cNvSpPr>
            <a:spLocks noGrp="1"/>
          </p:cNvSpPr>
          <p:nvPr>
            <p:ph type="sldNum" sz="quarter" idx="10"/>
          </p:nvPr>
        </p:nvSpPr>
        <p:spPr>
          <a:xfrm>
            <a:off x="3995217" y="8921946"/>
            <a:ext cx="3056414" cy="469662"/>
          </a:xfrm>
          <a:prstGeom prst="rect">
            <a:avLst/>
          </a:prstGeom>
        </p:spPr>
        <p:txBody>
          <a:bodyPr/>
          <a:lstStyle/>
          <a:p>
            <a:fld id="{FB1E1A34-A644-4256-B32F-CE971564335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716076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Channel fill causes </a:t>
            </a:r>
            <a:r>
              <a:rPr lang="en-US" i="1" dirty="0"/>
              <a:t>negative</a:t>
            </a:r>
            <a:r>
              <a:rPr lang="en-US" dirty="0"/>
              <a:t> shift</a:t>
            </a:r>
            <a:r>
              <a:rPr lang="en-US" baseline="0" dirty="0"/>
              <a:t> to rating</a:t>
            </a:r>
          </a:p>
          <a:p>
            <a:r>
              <a:rPr lang="en-US" baseline="0" dirty="0"/>
              <a:t>Shift can only be defined by additional discharge measurements (brown circles)</a:t>
            </a:r>
          </a:p>
          <a:p>
            <a:r>
              <a:rPr lang="en-US" baseline="0" dirty="0"/>
              <a:t>Other negative shifts: algae, leaves on control, grass growing in channel, ice, beaver dams, </a:t>
            </a:r>
            <a:r>
              <a:rPr lang="en-US" baseline="0" dirty="0" err="1"/>
              <a:t>etc</a:t>
            </a:r>
            <a:endParaRPr lang="en-US" baseline="0" dirty="0"/>
          </a:p>
          <a:p>
            <a:endParaRPr lang="en-US" dirty="0"/>
          </a:p>
          <a:p>
            <a:r>
              <a:rPr lang="en-US" dirty="0"/>
              <a:t>We use</a:t>
            </a:r>
            <a:r>
              <a:rPr lang="en-US" baseline="0" dirty="0"/>
              <a:t> shifts when conditions are considered </a:t>
            </a:r>
            <a:r>
              <a:rPr lang="en-US" dirty="0"/>
              <a:t>TEMPORARY </a:t>
            </a:r>
            <a:endParaRPr lang="en-US" baseline="0" dirty="0"/>
          </a:p>
          <a:p>
            <a:r>
              <a:rPr lang="en-US" baseline="0" dirty="0"/>
              <a:t>If relatively permanent, we will develop a new rating</a:t>
            </a:r>
            <a:endParaRPr lang="en-US" dirty="0"/>
          </a:p>
          <a:p>
            <a:endParaRPr lang="en-US" dirty="0"/>
          </a:p>
        </p:txBody>
      </p:sp>
      <p:sp>
        <p:nvSpPr>
          <p:cNvPr id="4" name="Slide Number Placeholder 3"/>
          <p:cNvSpPr>
            <a:spLocks noGrp="1"/>
          </p:cNvSpPr>
          <p:nvPr>
            <p:ph type="sldNum" sz="quarter" idx="10"/>
          </p:nvPr>
        </p:nvSpPr>
        <p:spPr>
          <a:xfrm>
            <a:off x="3995217" y="8921946"/>
            <a:ext cx="3056414" cy="469662"/>
          </a:xfrm>
          <a:prstGeom prst="rect">
            <a:avLst/>
          </a:prstGeom>
        </p:spPr>
        <p:txBody>
          <a:bodyPr/>
          <a:lstStyle/>
          <a:p>
            <a:fld id="{FB1E1A34-A644-4256-B32F-CE971564335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604023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Channel scour causes </a:t>
            </a:r>
            <a:r>
              <a:rPr lang="en-US" i="1" dirty="0"/>
              <a:t>positive</a:t>
            </a:r>
            <a:r>
              <a:rPr lang="en-US" baseline="0" dirty="0"/>
              <a:t> </a:t>
            </a:r>
            <a:r>
              <a:rPr lang="en-US" dirty="0"/>
              <a:t>shift</a:t>
            </a:r>
            <a:r>
              <a:rPr lang="en-US" baseline="0" dirty="0"/>
              <a:t> to rating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Shifts can only be defined by additional discharge measurements (blue circles)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 that this shift is in the middle of the rating because feature in cross-section that caused it is higher up. No effect to low-flow.</a:t>
            </a:r>
          </a:p>
          <a:p>
            <a:r>
              <a:rPr lang="en-US" baseline="0" dirty="0"/>
              <a:t>Positive shifts generally caused by scour of channel bottom, bank slough, major re-route of channel (new rating)</a:t>
            </a:r>
          </a:p>
        </p:txBody>
      </p:sp>
      <p:sp>
        <p:nvSpPr>
          <p:cNvPr id="4" name="Slide Number Placeholder 3"/>
          <p:cNvSpPr>
            <a:spLocks noGrp="1"/>
          </p:cNvSpPr>
          <p:nvPr>
            <p:ph type="sldNum" sz="quarter" idx="10"/>
          </p:nvPr>
        </p:nvSpPr>
        <p:spPr>
          <a:xfrm>
            <a:off x="3995217" y="8921946"/>
            <a:ext cx="3056414" cy="469662"/>
          </a:xfrm>
          <a:prstGeom prst="rect">
            <a:avLst/>
          </a:prstGeom>
        </p:spPr>
        <p:txBody>
          <a:bodyPr/>
          <a:lstStyle/>
          <a:p>
            <a:fld id="{FB1E1A34-A644-4256-B32F-CE9715643351}"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414905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Process is repeated because </a:t>
            </a:r>
          </a:p>
          <a:p>
            <a:r>
              <a:rPr lang="en-US" baseline="0" dirty="0"/>
              <a:t>	We need to accurately define the </a:t>
            </a:r>
            <a:r>
              <a:rPr lang="en-US" i="1" baseline="0" dirty="0"/>
              <a:t>entire</a:t>
            </a:r>
            <a:r>
              <a:rPr lang="en-US" baseline="0" dirty="0"/>
              <a:t> range of stage &amp; flows that occur</a:t>
            </a:r>
          </a:p>
          <a:p>
            <a:r>
              <a:rPr lang="en-US" baseline="0" dirty="0"/>
              <a:t>	Most river channels continuously shift, so relation between a given value of stage and the discharge changes</a:t>
            </a:r>
          </a:p>
          <a:p>
            <a:r>
              <a:rPr lang="en-US" baseline="0" dirty="0"/>
              <a:t>	Public &amp; emergency planners need most accurate flows available for modeling, forecasting, emergency planning</a:t>
            </a:r>
          </a:p>
          <a:p>
            <a:r>
              <a:rPr lang="en-US" baseline="0" dirty="0"/>
              <a:t>USGS efforts ensure the most accurate available at all gages—that is one place where collaboration occurs:</a:t>
            </a:r>
          </a:p>
          <a:p>
            <a:r>
              <a:rPr lang="en-US" baseline="0" dirty="0"/>
              <a:t>                  &amp; ensure everyone has access to same data at same quality at same time; part of mission</a:t>
            </a:r>
          </a:p>
          <a:p>
            <a:r>
              <a:rPr lang="en-US" baseline="0" dirty="0"/>
              <a:t>These data also serve as foundation for many other uses that I’ll discuss</a:t>
            </a:r>
            <a:endParaRPr lang="en-US" dirty="0"/>
          </a:p>
        </p:txBody>
      </p:sp>
      <p:sp>
        <p:nvSpPr>
          <p:cNvPr id="4" name="Slide Number Placeholder 3"/>
          <p:cNvSpPr>
            <a:spLocks noGrp="1"/>
          </p:cNvSpPr>
          <p:nvPr>
            <p:ph type="sldNum" sz="quarter" idx="10"/>
          </p:nvPr>
        </p:nvSpPr>
        <p:spPr>
          <a:xfrm>
            <a:off x="3995217" y="8921946"/>
            <a:ext cx="3056414" cy="469662"/>
          </a:xfrm>
          <a:prstGeom prst="rect">
            <a:avLst/>
          </a:prstGeom>
        </p:spPr>
        <p:txBody>
          <a:bodyPr/>
          <a:lstStyle/>
          <a:p>
            <a:fld id="{FB1E1A34-A644-4256-B32F-CE971564335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397232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the rating curve is the Rosetta Stone.  Here’s what I mean by that:</a:t>
            </a:r>
          </a:p>
          <a:p>
            <a:endParaRPr lang="en-US" dirty="0"/>
          </a:p>
          <a:p>
            <a:r>
              <a:rPr lang="en-US" dirty="0"/>
              <a:t>As just explained, USGS uses recorded stage to calculate the discharge that has occurred (so stage to predict discharge)</a:t>
            </a:r>
          </a:p>
        </p:txBody>
      </p:sp>
      <p:sp>
        <p:nvSpPr>
          <p:cNvPr id="4" name="Slide Number Placeholder 3"/>
          <p:cNvSpPr>
            <a:spLocks noGrp="1"/>
          </p:cNvSpPr>
          <p:nvPr>
            <p:ph type="sldNum" sz="quarter" idx="10"/>
          </p:nvPr>
        </p:nvSpPr>
        <p:spPr/>
        <p:txBody>
          <a:bodyPr/>
          <a:lstStyle/>
          <a:p>
            <a:fld id="{FC2DEFDD-F7FF-4CD8-A538-CB88409F8976}" type="slidenum">
              <a:rPr lang="en-US" smtClean="0"/>
              <a:t>21</a:t>
            </a:fld>
            <a:endParaRPr lang="en-US"/>
          </a:p>
        </p:txBody>
      </p:sp>
    </p:spTree>
    <p:extLst>
      <p:ext uri="{BB962C8B-B14F-4D97-AF65-F5344CB8AC3E}">
        <p14:creationId xmlns:p14="http://schemas.microsoft.com/office/powerpoint/2010/main" val="4162385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NWS has a different mission in forecasting floods:</a:t>
            </a:r>
          </a:p>
          <a:p>
            <a:endParaRPr lang="en-US" dirty="0"/>
          </a:p>
          <a:p>
            <a:r>
              <a:rPr lang="en-US" dirty="0"/>
              <a:t>Given the amount of flow in the stream, and their model predictions of rainfall or snowmelt, the estimate how much water will pass your site</a:t>
            </a:r>
          </a:p>
          <a:p>
            <a:r>
              <a:rPr lang="en-US" dirty="0"/>
              <a:t>Then use the stage-discharge rating to predict the stage (flood level)</a:t>
            </a:r>
          </a:p>
        </p:txBody>
      </p:sp>
      <p:sp>
        <p:nvSpPr>
          <p:cNvPr id="4" name="Slide Number Placeholder 3"/>
          <p:cNvSpPr>
            <a:spLocks noGrp="1"/>
          </p:cNvSpPr>
          <p:nvPr>
            <p:ph type="sldNum" sz="quarter" idx="10"/>
          </p:nvPr>
        </p:nvSpPr>
        <p:spPr/>
        <p:txBody>
          <a:bodyPr/>
          <a:lstStyle/>
          <a:p>
            <a:fld id="{FC2DEFDD-F7FF-4CD8-A538-CB88409F8976}" type="slidenum">
              <a:rPr lang="en-US" smtClean="0"/>
              <a:t>22</a:t>
            </a:fld>
            <a:endParaRPr lang="en-US"/>
          </a:p>
        </p:txBody>
      </p:sp>
    </p:spTree>
    <p:extLst>
      <p:ext uri="{BB962C8B-B14F-4D97-AF65-F5344CB8AC3E}">
        <p14:creationId xmlns:p14="http://schemas.microsoft.com/office/powerpoint/2010/main" val="252841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sz="2400" dirty="0"/>
              <a:t>1860s-70s: development of West</a:t>
            </a:r>
          </a:p>
          <a:p>
            <a:pPr lvl="1">
              <a:buFont typeface="Wingdings" panose="05000000000000000000" pitchFamily="2" charset="2"/>
              <a:buChar char="§"/>
            </a:pPr>
            <a:r>
              <a:rPr lang="en-US" sz="2000" dirty="0"/>
              <a:t>Eastern farmlands losing fertility</a:t>
            </a:r>
          </a:p>
          <a:p>
            <a:pPr lvl="1">
              <a:buFont typeface="Wingdings" panose="05000000000000000000" pitchFamily="2" charset="2"/>
              <a:buChar char="§"/>
            </a:pPr>
            <a:r>
              <a:rPr lang="en-US" sz="2000" dirty="0"/>
              <a:t>Industrial </a:t>
            </a:r>
            <a:r>
              <a:rPr lang="en-US" sz="2000" dirty="0" err="1"/>
              <a:t>developmt</a:t>
            </a:r>
            <a:r>
              <a:rPr lang="en-US" sz="2000" dirty="0"/>
              <a:t> needed resources</a:t>
            </a:r>
          </a:p>
          <a:p>
            <a:pPr lvl="1">
              <a:buFont typeface="Wingdings" panose="05000000000000000000" pitchFamily="2" charset="2"/>
              <a:buChar char="§"/>
            </a:pPr>
            <a:r>
              <a:rPr lang="en-US" sz="2000" dirty="0"/>
              <a:t>Western US being settled</a:t>
            </a:r>
          </a:p>
          <a:p>
            <a:pPr>
              <a:buFont typeface="Wingdings" panose="05000000000000000000" pitchFamily="2" charset="2"/>
              <a:buChar char="§"/>
            </a:pPr>
            <a:r>
              <a:rPr lang="en-US" sz="2400" dirty="0"/>
              <a:t>“USGS” was proposed to study west’s geologic &amp; economic resources</a:t>
            </a:r>
          </a:p>
          <a:p>
            <a:pPr>
              <a:buFont typeface="Wingdings" panose="05000000000000000000" pitchFamily="2" charset="2"/>
              <a:buChar char="§"/>
            </a:pPr>
            <a:r>
              <a:rPr lang="en-US" sz="2400" dirty="0"/>
              <a:t>Powell led surveys of west for geology &amp; paleontology</a:t>
            </a:r>
            <a:endParaRPr lang="en-US" sz="2400" dirty="0">
              <a:solidFill>
                <a:srgbClr val="FFFF00"/>
              </a:solidFill>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Mississippi River at Grand Rapids has the longest continuous record of daily discharge in the state, beginning September 17, 1883. The second longest record is from the Mississippi River at St Paul, which began March 1, 1892. More information about the history of the </a:t>
            </a:r>
            <a:r>
              <a:rPr lang="en-US" sz="1200" b="0" i="0" kern="1200" dirty="0" err="1">
                <a:solidFill>
                  <a:schemeClr val="tx1"/>
                </a:solidFill>
                <a:effectLst/>
                <a:latin typeface="+mn-lt"/>
                <a:ea typeface="+mn-ea"/>
                <a:cs typeface="+mn-cs"/>
              </a:rPr>
              <a:t>streamgage</a:t>
            </a:r>
            <a:r>
              <a:rPr lang="en-US" sz="1200" b="0" i="0" kern="1200" dirty="0">
                <a:solidFill>
                  <a:schemeClr val="tx1"/>
                </a:solidFill>
                <a:effectLst/>
                <a:latin typeface="+mn-lt"/>
                <a:ea typeface="+mn-ea"/>
                <a:cs typeface="+mn-cs"/>
              </a:rPr>
              <a:t> at St Paul is noted in USGS </a:t>
            </a:r>
            <a:r>
              <a:rPr lang="en-US" sz="1200" b="0" i="0" u="sng" kern="1200" dirty="0">
                <a:solidFill>
                  <a:schemeClr val="tx1"/>
                </a:solidFill>
                <a:effectLst/>
                <a:latin typeface="+mn-lt"/>
                <a:ea typeface="+mn-ea"/>
                <a:cs typeface="+mn-cs"/>
                <a:hlinkClick r:id="rId3"/>
              </a:rPr>
              <a:t>Scientific Investigations Report 2014-5079</a:t>
            </a:r>
            <a:r>
              <a:rPr lang="en-US" sz="1200" b="0" i="0" kern="1200" dirty="0">
                <a:solidFill>
                  <a:schemeClr val="tx1"/>
                </a:solidFill>
                <a:effectLst/>
                <a:latin typeface="+mn-lt"/>
                <a:ea typeface="+mn-ea"/>
                <a:cs typeface="+mn-cs"/>
              </a:rPr>
              <a:t>. Additional active </a:t>
            </a:r>
            <a:r>
              <a:rPr lang="en-US" sz="1200" b="0" i="0" kern="1200" dirty="0" err="1">
                <a:solidFill>
                  <a:schemeClr val="tx1"/>
                </a:solidFill>
                <a:effectLst/>
                <a:latin typeface="+mn-lt"/>
                <a:ea typeface="+mn-ea"/>
                <a:cs typeface="+mn-cs"/>
              </a:rPr>
              <a:t>streamgages</a:t>
            </a:r>
            <a:r>
              <a:rPr lang="en-US" sz="1200" b="0" i="0" kern="1200" dirty="0">
                <a:solidFill>
                  <a:schemeClr val="tx1"/>
                </a:solidFill>
                <a:effectLst/>
                <a:latin typeface="+mn-lt"/>
                <a:ea typeface="+mn-ea"/>
                <a:cs typeface="+mn-cs"/>
              </a:rPr>
              <a:t> with continuous daily discharge records that began more than 100 years ago include the following. Note that some may have gaps in their records.</a:t>
            </a:r>
          </a:p>
          <a:p>
            <a:r>
              <a:rPr lang="en-US" sz="1200" b="0" i="0" u="sng" kern="1200" dirty="0">
                <a:solidFill>
                  <a:schemeClr val="tx1"/>
                </a:solidFill>
                <a:effectLst/>
                <a:latin typeface="+mn-lt"/>
                <a:ea typeface="+mn-ea"/>
                <a:cs typeface="+mn-cs"/>
                <a:hlinkClick r:id="rId4"/>
              </a:rPr>
              <a:t>04024000 St Louis River at Scanlon*</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5"/>
              </a:rPr>
              <a:t>05078500 Clearwater River at Red Lake Falls*</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6"/>
              </a:rPr>
              <a:t>05079000 Red Lake River at Crookston</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7"/>
              </a:rPr>
              <a:t>05131500 Little Fork River at Little Fork*</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8"/>
              </a:rPr>
              <a:t>05132000 Big Fork River at Big Falls</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9"/>
              </a:rPr>
              <a:t>05211000 Mississippi River at Grand Rapids</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10"/>
              </a:rPr>
              <a:t>05244000 Crow Wing River at Nimrod*</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11"/>
              </a:rPr>
              <a:t>05270500 Sauk River near St Cloud</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12"/>
              </a:rPr>
              <a:t>05275000 Elk River near Big Lake*</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13"/>
              </a:rPr>
              <a:t>05280000 Crow River at Rockford*</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14"/>
              </a:rPr>
              <a:t>05291000 Whetstone River near Big Stone City*</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15"/>
              </a:rPr>
              <a:t>05300000 Lac Qui Parle River near Lac Qui Parle*</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16"/>
              </a:rPr>
              <a:t>05316500 Redwood River near Redwood Falls*</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17"/>
              </a:rPr>
              <a:t>05317000 Cottonwood River at New Ulm*</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18"/>
              </a:rPr>
              <a:t>05325000 Minnesota River at Mankato</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19"/>
              </a:rPr>
              <a:t>05331000 Mississippi River at St Paul</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20"/>
              </a:rPr>
              <a:t>05355200 Cannon River at Welch</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21"/>
              </a:rPr>
              <a:t>05457000 Cedar River near Austin</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22"/>
              </a:rPr>
              <a:t>05476000 Des Moines River at Jackson</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2DEFDD-F7FF-4CD8-A538-CB88409F8976}" type="slidenum">
              <a:rPr lang="en-US" smtClean="0"/>
              <a:t>3</a:t>
            </a:fld>
            <a:endParaRPr lang="en-US"/>
          </a:p>
        </p:txBody>
      </p:sp>
    </p:spTree>
    <p:extLst>
      <p:ext uri="{BB962C8B-B14F-4D97-AF65-F5344CB8AC3E}">
        <p14:creationId xmlns:p14="http://schemas.microsoft.com/office/powerpoint/2010/main" val="3590318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solidFill>
                  <a:srgbClr val="FFC000"/>
                </a:solidFill>
              </a:rPr>
              <a:t>DNR</a:t>
            </a:r>
          </a:p>
          <a:p>
            <a:pPr lvl="1"/>
            <a:r>
              <a:rPr lang="en-US" sz="1400" dirty="0"/>
              <a:t>Permitting, water allocations, well head protection</a:t>
            </a:r>
          </a:p>
          <a:p>
            <a:pPr lvl="1"/>
            <a:r>
              <a:rPr lang="en-US" sz="1400" dirty="0"/>
              <a:t>Fisheries &amp; restoration</a:t>
            </a:r>
          </a:p>
          <a:p>
            <a:pPr lvl="1"/>
            <a:r>
              <a:rPr lang="en-US" sz="1400" dirty="0"/>
              <a:t>Climatology office</a:t>
            </a:r>
          </a:p>
          <a:p>
            <a:r>
              <a:rPr lang="en-US" sz="1600" dirty="0">
                <a:solidFill>
                  <a:srgbClr val="FFC000"/>
                </a:solidFill>
              </a:rPr>
              <a:t>DOT</a:t>
            </a:r>
          </a:p>
          <a:p>
            <a:pPr lvl="1"/>
            <a:r>
              <a:rPr lang="en-US" sz="1400" dirty="0"/>
              <a:t>Flood frequencies to design bridges &amp; culverts</a:t>
            </a:r>
          </a:p>
          <a:p>
            <a:pPr lvl="1"/>
            <a:r>
              <a:rPr lang="en-US" sz="1400" dirty="0"/>
              <a:t>Monitor scour</a:t>
            </a:r>
          </a:p>
          <a:p>
            <a:r>
              <a:rPr lang="en-US" sz="1600" dirty="0">
                <a:solidFill>
                  <a:srgbClr val="FFC000"/>
                </a:solidFill>
              </a:rPr>
              <a:t>MPCA</a:t>
            </a:r>
          </a:p>
          <a:p>
            <a:pPr lvl="1"/>
            <a:r>
              <a:rPr lang="en-US" sz="1400" dirty="0"/>
              <a:t>WQ impairments and assessments</a:t>
            </a:r>
          </a:p>
          <a:p>
            <a:r>
              <a:rPr lang="en-US" sz="1600" dirty="0"/>
              <a:t>HSEM</a:t>
            </a:r>
          </a:p>
          <a:p>
            <a:pPr lvl="1"/>
            <a:r>
              <a:rPr lang="en-US" sz="1400" dirty="0"/>
              <a:t>Flood mitigation and documentation</a:t>
            </a:r>
          </a:p>
          <a:p>
            <a:r>
              <a:rPr lang="en-US" sz="1600" dirty="0"/>
              <a:t>BWSR</a:t>
            </a:r>
          </a:p>
          <a:p>
            <a:r>
              <a:rPr lang="en-US" sz="1600" dirty="0"/>
              <a:t>MDA: pesticide and nutrient monitoring and transport</a:t>
            </a:r>
          </a:p>
          <a:p>
            <a:endParaRPr lang="en-US" sz="1600" dirty="0"/>
          </a:p>
          <a:p>
            <a:r>
              <a:rPr lang="en-US" sz="1600" dirty="0"/>
              <a:t>MDH: </a:t>
            </a:r>
          </a:p>
          <a:p>
            <a:pPr lvl="1"/>
            <a:r>
              <a:rPr lang="en-US" sz="1400" dirty="0"/>
              <a:t>Contaminant transport</a:t>
            </a:r>
          </a:p>
          <a:p>
            <a:pPr lvl="1"/>
            <a:r>
              <a:rPr lang="en-US" sz="1400" dirty="0"/>
              <a:t>Climate adaptation planning</a:t>
            </a:r>
          </a:p>
          <a:p>
            <a:r>
              <a:rPr lang="en-US" sz="1600" dirty="0"/>
              <a:t>EQB: reports</a:t>
            </a:r>
          </a:p>
          <a:p>
            <a:r>
              <a:rPr lang="en-US" sz="1600" dirty="0"/>
              <a:t>Commerce Dept: flood documentation</a:t>
            </a:r>
          </a:p>
          <a:p>
            <a:r>
              <a:rPr lang="en-US" sz="1600" dirty="0"/>
              <a:t>MN Geological Survey: products</a:t>
            </a:r>
          </a:p>
          <a:p>
            <a:r>
              <a:rPr lang="en-US" sz="1600" dirty="0">
                <a:solidFill>
                  <a:srgbClr val="FFC000"/>
                </a:solidFill>
              </a:rPr>
              <a:t>Met Council Environmental Serv.</a:t>
            </a:r>
          </a:p>
          <a:p>
            <a:r>
              <a:rPr lang="en-US" sz="1600" dirty="0"/>
              <a:t>Metropolitan Mosquito Control</a:t>
            </a:r>
          </a:p>
          <a:p>
            <a:pPr lvl="1"/>
            <a:r>
              <a:rPr lang="en-US" sz="1200" dirty="0"/>
              <a:t>When and where to treat</a:t>
            </a:r>
          </a:p>
          <a:p>
            <a:r>
              <a:rPr lang="en-US" sz="1600" dirty="0"/>
              <a:t>University of MN, MNSCU: research</a:t>
            </a:r>
          </a:p>
          <a:p>
            <a:r>
              <a:rPr lang="en-US" sz="1600" dirty="0"/>
              <a:t>Science Museum of MN: research</a:t>
            </a:r>
          </a:p>
          <a:p>
            <a:r>
              <a:rPr lang="en-US" sz="1600" dirty="0"/>
              <a:t>Pipeline Safety</a:t>
            </a:r>
          </a:p>
          <a:p>
            <a:r>
              <a:rPr lang="en-US" sz="1600" dirty="0"/>
              <a:t>Public Safety Department</a:t>
            </a:r>
          </a:p>
          <a:p>
            <a:r>
              <a:rPr lang="en-US" sz="1600" dirty="0"/>
              <a:t>Tourism</a:t>
            </a:r>
          </a:p>
          <a:p>
            <a:r>
              <a:rPr lang="en-US" sz="1600" dirty="0"/>
              <a:t>State &amp; Federal legislators</a:t>
            </a:r>
          </a:p>
          <a:p>
            <a:endParaRPr lang="en-US" dirty="0"/>
          </a:p>
        </p:txBody>
      </p:sp>
      <p:sp>
        <p:nvSpPr>
          <p:cNvPr id="4" name="Slide Number Placeholder 3"/>
          <p:cNvSpPr>
            <a:spLocks noGrp="1"/>
          </p:cNvSpPr>
          <p:nvPr>
            <p:ph type="sldNum" sz="quarter" idx="10"/>
          </p:nvPr>
        </p:nvSpPr>
        <p:spPr/>
        <p:txBody>
          <a:bodyPr/>
          <a:lstStyle/>
          <a:p>
            <a:fld id="{FC2DEFDD-F7FF-4CD8-A538-CB88409F8976}" type="slidenum">
              <a:rPr lang="en-US" smtClean="0"/>
              <a:t>23</a:t>
            </a:fld>
            <a:endParaRPr lang="en-US"/>
          </a:p>
        </p:txBody>
      </p:sp>
    </p:spTree>
    <p:extLst>
      <p:ext uri="{BB962C8B-B14F-4D97-AF65-F5344CB8AC3E}">
        <p14:creationId xmlns:p14="http://schemas.microsoft.com/office/powerpoint/2010/main" val="3567147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we’ve covered </a:t>
            </a:r>
            <a:r>
              <a:rPr lang="en-US" dirty="0" err="1"/>
              <a:t>streamgaging</a:t>
            </a:r>
            <a:r>
              <a:rPr lang="en-US" dirty="0"/>
              <a:t>, why do we monitor suspended sediment and why do we need </a:t>
            </a:r>
            <a:r>
              <a:rPr lang="en-US" dirty="0" err="1"/>
              <a:t>streamgaging</a:t>
            </a:r>
            <a:r>
              <a:rPr lang="en-US" dirty="0"/>
              <a:t> for it. </a:t>
            </a:r>
          </a:p>
        </p:txBody>
      </p:sp>
      <p:sp>
        <p:nvSpPr>
          <p:cNvPr id="4" name="Slide Number Placeholder 3"/>
          <p:cNvSpPr>
            <a:spLocks noGrp="1"/>
          </p:cNvSpPr>
          <p:nvPr>
            <p:ph type="sldNum" sz="quarter" idx="10"/>
          </p:nvPr>
        </p:nvSpPr>
        <p:spPr/>
        <p:txBody>
          <a:bodyPr/>
          <a:lstStyle/>
          <a:p>
            <a:fld id="{FC2DEFDD-F7FF-4CD8-A538-CB88409F8976}" type="slidenum">
              <a:rPr lang="en-US" smtClean="0"/>
              <a:t>24</a:t>
            </a:fld>
            <a:endParaRPr lang="en-US"/>
          </a:p>
        </p:txBody>
      </p:sp>
    </p:spTree>
    <p:extLst>
      <p:ext uri="{BB962C8B-B14F-4D97-AF65-F5344CB8AC3E}">
        <p14:creationId xmlns:p14="http://schemas.microsoft.com/office/powerpoint/2010/main" val="3816921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purposes of this talk, I’m just going to refer to “sediment” unless being specific.</a:t>
            </a:r>
          </a:p>
        </p:txBody>
      </p:sp>
      <p:sp>
        <p:nvSpPr>
          <p:cNvPr id="4" name="Slide Number Placeholder 3"/>
          <p:cNvSpPr>
            <a:spLocks noGrp="1"/>
          </p:cNvSpPr>
          <p:nvPr>
            <p:ph type="sldNum" sz="quarter" idx="10"/>
          </p:nvPr>
        </p:nvSpPr>
        <p:spPr/>
        <p:txBody>
          <a:bodyPr/>
          <a:lstStyle/>
          <a:p>
            <a:fld id="{FC2DEFDD-F7FF-4CD8-A538-CB88409F8976}" type="slidenum">
              <a:rPr lang="en-US" smtClean="0"/>
              <a:t>25</a:t>
            </a:fld>
            <a:endParaRPr lang="en-US"/>
          </a:p>
        </p:txBody>
      </p:sp>
    </p:spTree>
    <p:extLst>
      <p:ext uri="{BB962C8B-B14F-4D97-AF65-F5344CB8AC3E}">
        <p14:creationId xmlns:p14="http://schemas.microsoft.com/office/powerpoint/2010/main" val="2285869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2009 MPCA promulgated turbidity standard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2014 MPCA promulgated TSS standard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several different reasons, neither turbidity nor TSS are sufficient for understanding stream processes, impairments,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Turbidity, a measure of water clarity 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Proficiency: good for understanding the amount of light and vision that is available to aquatic plants and animal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Deficiencies: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there are many definitions and ways of measuring (apples &amp; oranges)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It is a physical characteristic of the water, not a direct measure of what is in (being transported by the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TSS, is a partial measure of what stream is transporting, and 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Proficiency: relatively good for assessing contaminants associated with fine-grained silt and clay sized material that float a while in water, like phosphorus and some organics.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Deficiencies: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analytical results not very robust; dependent on techniques of analyst and person sampling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not representative of all that is being transported due to how it is sampled and how it is analyzed.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Suspended sediment concentration (and percent fine-grained material) is a measure of what entire stream is transporting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Proficiencies: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assessing contaminants associated with fines that float a while in water, like phosphorus and some organics.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assessing fouling of stream habitat due to sedimentation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assessing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Deficiencies: not representative of all that is being transported due to how it is sampled and how it is analyzed.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FC2DEFDD-F7FF-4CD8-A538-CB88409F8976}" type="slidenum">
              <a:rPr lang="en-US" smtClean="0"/>
              <a:t>26</a:t>
            </a:fld>
            <a:endParaRPr lang="en-US"/>
          </a:p>
        </p:txBody>
      </p:sp>
    </p:spTree>
    <p:extLst>
      <p:ext uri="{BB962C8B-B14F-4D97-AF65-F5344CB8AC3E}">
        <p14:creationId xmlns:p14="http://schemas.microsoft.com/office/powerpoint/2010/main" val="1915305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Knowing suspended sediment concentrations without knowing streamflow rate is like knowing your bank account balance without knowing how much you’ve been spending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load is the mass of a contaminant, so a daily load is a rate.  A rate transported by a river requires streamflow.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let’s say we observe TSS or SSC concentrations decreasing 10 years on a river.  We must </a:t>
            </a:r>
          </a:p>
          <a:p>
            <a:endParaRPr lang="en-US" dirty="0"/>
          </a:p>
        </p:txBody>
      </p:sp>
      <p:sp>
        <p:nvSpPr>
          <p:cNvPr id="4" name="Slide Number Placeholder 3"/>
          <p:cNvSpPr>
            <a:spLocks noGrp="1"/>
          </p:cNvSpPr>
          <p:nvPr>
            <p:ph type="sldNum" sz="quarter" idx="10"/>
          </p:nvPr>
        </p:nvSpPr>
        <p:spPr/>
        <p:txBody>
          <a:bodyPr/>
          <a:lstStyle/>
          <a:p>
            <a:fld id="{FC2DEFDD-F7FF-4CD8-A538-CB88409F8976}" type="slidenum">
              <a:rPr lang="en-US" smtClean="0"/>
              <a:t>27</a:t>
            </a:fld>
            <a:endParaRPr lang="en-US"/>
          </a:p>
        </p:txBody>
      </p:sp>
    </p:spTree>
    <p:extLst>
      <p:ext uri="{BB962C8B-B14F-4D97-AF65-F5344CB8AC3E}">
        <p14:creationId xmlns:p14="http://schemas.microsoft.com/office/powerpoint/2010/main" val="3940906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Knowing suspended sediment concentrations without knowing streamflow rate is like knowing your bank account balance without knowing how much you’ve been spending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load is the mass of a contaminant, so a daily load is a rate.  A rate transported by a river requires streamflow.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let’s say we observe TSS or SSC concentrations decreasing 10 years on a river.  We must </a:t>
            </a:r>
          </a:p>
          <a:p>
            <a:endParaRPr lang="en-US" dirty="0"/>
          </a:p>
        </p:txBody>
      </p:sp>
      <p:sp>
        <p:nvSpPr>
          <p:cNvPr id="4" name="Slide Number Placeholder 3"/>
          <p:cNvSpPr>
            <a:spLocks noGrp="1"/>
          </p:cNvSpPr>
          <p:nvPr>
            <p:ph type="sldNum" sz="quarter" idx="10"/>
          </p:nvPr>
        </p:nvSpPr>
        <p:spPr/>
        <p:txBody>
          <a:bodyPr/>
          <a:lstStyle/>
          <a:p>
            <a:fld id="{FC2DEFDD-F7FF-4CD8-A538-CB88409F8976}" type="slidenum">
              <a:rPr lang="en-US" smtClean="0"/>
              <a:t>28</a:t>
            </a:fld>
            <a:endParaRPr lang="en-US"/>
          </a:p>
        </p:txBody>
      </p:sp>
    </p:spTree>
    <p:extLst>
      <p:ext uri="{BB962C8B-B14F-4D97-AF65-F5344CB8AC3E}">
        <p14:creationId xmlns:p14="http://schemas.microsoft.com/office/powerpoint/2010/main" val="3121975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C000"/>
                </a:solidFill>
              </a:rPr>
              <a:t>DNR</a:t>
            </a:r>
          </a:p>
          <a:p>
            <a:pPr lvl="1"/>
            <a:r>
              <a:rPr lang="en-US" dirty="0">
                <a:solidFill>
                  <a:srgbClr val="FFC000"/>
                </a:solidFill>
              </a:rPr>
              <a:t>Fisheries &amp; restoration</a:t>
            </a:r>
          </a:p>
          <a:p>
            <a:r>
              <a:rPr lang="en-US" dirty="0">
                <a:solidFill>
                  <a:srgbClr val="FFC000"/>
                </a:solidFill>
              </a:rPr>
              <a:t>MPCA</a:t>
            </a:r>
          </a:p>
          <a:p>
            <a:pPr lvl="1"/>
            <a:r>
              <a:rPr lang="en-US" dirty="0">
                <a:solidFill>
                  <a:srgbClr val="FFC000"/>
                </a:solidFill>
              </a:rPr>
              <a:t>WQ impairments and assessments</a:t>
            </a:r>
          </a:p>
          <a:p>
            <a:pPr lvl="1"/>
            <a:r>
              <a:rPr lang="en-US" dirty="0">
                <a:solidFill>
                  <a:srgbClr val="FFC000"/>
                </a:solidFill>
              </a:rPr>
              <a:t>LCCMR</a:t>
            </a:r>
          </a:p>
          <a:p>
            <a:r>
              <a:rPr lang="en-US" dirty="0"/>
              <a:t>DOT</a:t>
            </a:r>
          </a:p>
          <a:p>
            <a:pPr lvl="1"/>
            <a:r>
              <a:rPr lang="en-US" dirty="0"/>
              <a:t>Flood frequencies to design bridges &amp; culverts: sediment clogs culverts, causing costly road washouts</a:t>
            </a:r>
          </a:p>
          <a:p>
            <a:pPr lvl="1"/>
            <a:r>
              <a:rPr lang="en-US" dirty="0"/>
              <a:t>Monitor scour</a:t>
            </a:r>
          </a:p>
          <a:p>
            <a:r>
              <a:rPr lang="en-US" dirty="0"/>
              <a:t>HSEM</a:t>
            </a:r>
          </a:p>
          <a:p>
            <a:pPr lvl="1"/>
            <a:r>
              <a:rPr lang="en-US" dirty="0"/>
              <a:t>Hazard mitigation bank erosion processes</a:t>
            </a:r>
          </a:p>
          <a:p>
            <a:r>
              <a:rPr lang="en-US" dirty="0"/>
              <a:t>BWSR </a:t>
            </a:r>
          </a:p>
          <a:p>
            <a:pPr lvl="1"/>
            <a:r>
              <a:rPr lang="en-US" dirty="0"/>
              <a:t>(water and soil = suspended sediment)</a:t>
            </a:r>
          </a:p>
          <a:p>
            <a:endParaRPr lang="en-US" dirty="0"/>
          </a:p>
          <a:p>
            <a:endParaRPr lang="en-US" dirty="0"/>
          </a:p>
          <a:p>
            <a:r>
              <a:rPr lang="en-US" dirty="0"/>
              <a:t>MDA: </a:t>
            </a:r>
            <a:r>
              <a:rPr lang="en-US" sz="2600" dirty="0"/>
              <a:t>pesticide and nutrient monitoring and transport</a:t>
            </a:r>
          </a:p>
          <a:p>
            <a:r>
              <a:rPr lang="en-US" dirty="0"/>
              <a:t>MDH: </a:t>
            </a:r>
            <a:r>
              <a:rPr lang="en-US" sz="2600" dirty="0"/>
              <a:t>contaminant transport</a:t>
            </a:r>
            <a:endParaRPr lang="en-US" dirty="0"/>
          </a:p>
          <a:p>
            <a:r>
              <a:rPr lang="en-US" dirty="0"/>
              <a:t>EQB</a:t>
            </a:r>
          </a:p>
          <a:p>
            <a:r>
              <a:rPr lang="en-US" dirty="0"/>
              <a:t>Commerce Dept: </a:t>
            </a:r>
            <a:r>
              <a:rPr lang="en-US" sz="2600" dirty="0"/>
              <a:t>flood damage</a:t>
            </a:r>
            <a:endParaRPr lang="en-US" dirty="0"/>
          </a:p>
          <a:p>
            <a:r>
              <a:rPr lang="en-US" dirty="0"/>
              <a:t>MN Geological Survey: </a:t>
            </a:r>
            <a:r>
              <a:rPr lang="en-US" sz="2600" dirty="0"/>
              <a:t>fluvial processes</a:t>
            </a:r>
          </a:p>
          <a:p>
            <a:r>
              <a:rPr lang="en-US" dirty="0"/>
              <a:t>Met Council Environmental </a:t>
            </a:r>
            <a:r>
              <a:rPr lang="en-US" dirty="0" err="1"/>
              <a:t>Serv</a:t>
            </a:r>
            <a:r>
              <a:rPr lang="en-US" dirty="0"/>
              <a:t>: </a:t>
            </a:r>
            <a:r>
              <a:rPr lang="en-US" sz="2600" dirty="0"/>
              <a:t>Understand processes</a:t>
            </a:r>
          </a:p>
          <a:p>
            <a:r>
              <a:rPr lang="en-US" dirty="0"/>
              <a:t>University of MN, MNSCU </a:t>
            </a:r>
          </a:p>
          <a:p>
            <a:r>
              <a:rPr lang="en-US" dirty="0"/>
              <a:t>Science Museum of MN</a:t>
            </a:r>
          </a:p>
          <a:p>
            <a:r>
              <a:rPr lang="en-US" dirty="0"/>
              <a:t>Tourism</a:t>
            </a:r>
          </a:p>
          <a:p>
            <a:endParaRPr lang="en-US" dirty="0"/>
          </a:p>
        </p:txBody>
      </p:sp>
      <p:sp>
        <p:nvSpPr>
          <p:cNvPr id="4" name="Slide Number Placeholder 3"/>
          <p:cNvSpPr>
            <a:spLocks noGrp="1"/>
          </p:cNvSpPr>
          <p:nvPr>
            <p:ph type="sldNum" sz="quarter" idx="10"/>
          </p:nvPr>
        </p:nvSpPr>
        <p:spPr/>
        <p:txBody>
          <a:bodyPr/>
          <a:lstStyle/>
          <a:p>
            <a:fld id="{FC2DEFDD-F7FF-4CD8-A538-CB88409F8976}" type="slidenum">
              <a:rPr lang="en-US" smtClean="0"/>
              <a:t>30</a:t>
            </a:fld>
            <a:endParaRPr lang="en-US"/>
          </a:p>
        </p:txBody>
      </p:sp>
    </p:spTree>
    <p:extLst>
      <p:ext uri="{BB962C8B-B14F-4D97-AF65-F5344CB8AC3E}">
        <p14:creationId xmlns:p14="http://schemas.microsoft.com/office/powerpoint/2010/main" val="421082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1940-50s: US designing large reservoirs for irrigation, hydropower, flood control, required information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Fed. Interagency Sediment Project developed standard methods &amp; samplers. USGS, USACE, USDA, BLM, </a:t>
            </a:r>
            <a:r>
              <a:rPr lang="en-US" sz="1200" dirty="0" err="1"/>
              <a:t>BoR</a:t>
            </a:r>
            <a:r>
              <a:rPr lang="en-US" sz="1200" dirty="0"/>
              <a:t>, USFS, EPA.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FC2DEFDD-F7FF-4CD8-A538-CB88409F8976}" type="slidenum">
              <a:rPr lang="en-US" smtClean="0"/>
              <a:t>4</a:t>
            </a:fld>
            <a:endParaRPr lang="en-US"/>
          </a:p>
        </p:txBody>
      </p:sp>
    </p:spTree>
    <p:extLst>
      <p:ext uri="{BB962C8B-B14F-4D97-AF65-F5344CB8AC3E}">
        <p14:creationId xmlns:p14="http://schemas.microsoft.com/office/powerpoint/2010/main" val="168215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DEFDD-F7FF-4CD8-A538-CB88409F8976}" type="slidenum">
              <a:rPr lang="en-US" smtClean="0"/>
              <a:t>6</a:t>
            </a:fld>
            <a:endParaRPr lang="en-US"/>
          </a:p>
        </p:txBody>
      </p:sp>
    </p:spTree>
    <p:extLst>
      <p:ext uri="{BB962C8B-B14F-4D97-AF65-F5344CB8AC3E}">
        <p14:creationId xmlns:p14="http://schemas.microsoft.com/office/powerpoint/2010/main" val="258119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C082-4F91-4653-B863-3F121936659D}" type="slidenum">
              <a:rPr lang="en-US" smtClean="0"/>
              <a:pPr/>
              <a:t>7</a:t>
            </a:fld>
            <a:endParaRPr lang="en-US"/>
          </a:p>
        </p:txBody>
      </p:sp>
    </p:spTree>
    <p:extLst>
      <p:ext uri="{BB962C8B-B14F-4D97-AF65-F5344CB8AC3E}">
        <p14:creationId xmlns:p14="http://schemas.microsoft.com/office/powerpoint/2010/main" val="1639100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How high? </a:t>
            </a:r>
            <a:r>
              <a:rPr lang="en-US" sz="1200" dirty="0">
                <a:solidFill>
                  <a:schemeClr val="tx1"/>
                </a:solidFill>
              </a:rPr>
              <a:t>Low?-</a:t>
            </a:r>
            <a:r>
              <a:rPr lang="en-US" sz="1200" dirty="0">
                <a:solidFill>
                  <a:schemeClr val="tx1"/>
                </a:solidFill>
                <a:sym typeface="Wingdings" panose="05000000000000000000" pitchFamily="2" charset="2"/>
              </a:rPr>
              <a:t>water level or stage</a:t>
            </a:r>
            <a:r>
              <a:rPr lang="en-US" sz="1200" b="1" dirty="0">
                <a:solidFill>
                  <a:schemeClr val="tx1"/>
                </a:solidFill>
              </a:rPr>
              <a:t/>
            </a:r>
            <a:br>
              <a:rPr lang="en-US" sz="1200" b="1" dirty="0">
                <a:solidFill>
                  <a:schemeClr val="tx1"/>
                </a:solidFill>
              </a:rPr>
            </a:br>
            <a:r>
              <a:rPr lang="en-US" sz="1200" b="1" dirty="0">
                <a:solidFill>
                  <a:schemeClr val="tx1"/>
                </a:solidFill>
              </a:rPr>
              <a:t/>
            </a:r>
            <a:br>
              <a:rPr lang="en-US" sz="1200" b="1" dirty="0">
                <a:solidFill>
                  <a:schemeClr val="tx1"/>
                </a:solidFill>
              </a:rPr>
            </a:br>
            <a:r>
              <a:rPr lang="en-US" sz="1200" b="1" dirty="0">
                <a:solidFill>
                  <a:schemeClr val="tx1"/>
                </a:solidFill>
              </a:rPr>
              <a:t>How much? </a:t>
            </a:r>
            <a:r>
              <a:rPr lang="en-US" sz="1200" b="1" dirty="0">
                <a:solidFill>
                  <a:schemeClr val="tx1"/>
                </a:solidFill>
                <a:sym typeface="Wingdings" panose="05000000000000000000" pitchFamily="2" charset="2"/>
              </a:rPr>
              <a:t>streamflow rate, inches of runoff</a:t>
            </a:r>
            <a:r>
              <a:rPr lang="en-US" sz="1200" b="1" dirty="0">
                <a:solidFill>
                  <a:schemeClr val="tx1"/>
                </a:solidFill>
              </a:rPr>
              <a:t/>
            </a:r>
            <a:br>
              <a:rPr lang="en-US" sz="1200" b="1" dirty="0">
                <a:solidFill>
                  <a:schemeClr val="tx1"/>
                </a:solidFill>
              </a:rPr>
            </a:br>
            <a:r>
              <a:rPr lang="en-US" sz="1200" b="1" dirty="0">
                <a:solidFill>
                  <a:schemeClr val="tx1"/>
                </a:solidFill>
              </a:rPr>
              <a:t/>
            </a:r>
            <a:br>
              <a:rPr lang="en-US" sz="1200" b="1" dirty="0">
                <a:solidFill>
                  <a:schemeClr val="tx1"/>
                </a:solidFill>
              </a:rPr>
            </a:br>
            <a:r>
              <a:rPr lang="en-US" sz="1200" b="1" dirty="0">
                <a:solidFill>
                  <a:schemeClr val="tx1"/>
                </a:solidFill>
              </a:rPr>
              <a:t>When?  </a:t>
            </a:r>
            <a:r>
              <a:rPr lang="en-US" sz="1200" b="1" dirty="0">
                <a:solidFill>
                  <a:schemeClr val="tx1"/>
                </a:solidFill>
                <a:sym typeface="Wingdings" panose="05000000000000000000" pitchFamily="2" charset="2"/>
              </a:rPr>
              <a:t> when did event occur? When are typically wettest or driest periods?</a:t>
            </a:r>
            <a:r>
              <a:rPr lang="en-US" sz="1200" b="1" dirty="0">
                <a:solidFill>
                  <a:schemeClr val="tx1"/>
                </a:solidFill>
              </a:rPr>
              <a:t/>
            </a:r>
            <a:br>
              <a:rPr lang="en-US" sz="1200" b="1" dirty="0">
                <a:solidFill>
                  <a:schemeClr val="tx1"/>
                </a:solidFill>
              </a:rPr>
            </a:br>
            <a:r>
              <a:rPr lang="en-US" sz="1200" b="1" dirty="0">
                <a:solidFill>
                  <a:schemeClr val="tx1"/>
                </a:solidFill>
              </a:rPr>
              <a:t/>
            </a:r>
            <a:br>
              <a:rPr lang="en-US" sz="1200" b="1" dirty="0">
                <a:solidFill>
                  <a:schemeClr val="tx1"/>
                </a:solidFill>
              </a:rPr>
            </a:br>
            <a:r>
              <a:rPr lang="en-US" sz="1200" b="1" dirty="0">
                <a:solidFill>
                  <a:schemeClr val="tx1"/>
                </a:solidFill>
              </a:rPr>
              <a:t>How frequent?</a:t>
            </a:r>
            <a:r>
              <a:rPr lang="en-US" sz="1200" b="1" dirty="0">
                <a:solidFill>
                  <a:schemeClr val="tx1"/>
                </a:solidFill>
                <a:sym typeface="Wingdings" panose="05000000000000000000" pitchFamily="2" charset="2"/>
              </a:rPr>
              <a:t> how often can expect to get flooded out/will my water intake run dry</a:t>
            </a:r>
            <a:r>
              <a:rPr lang="en-US" sz="1200" b="1" dirty="0">
                <a:solidFill>
                  <a:schemeClr val="tx1"/>
                </a:solidFill>
              </a:rPr>
              <a:t/>
            </a:r>
            <a:br>
              <a:rPr lang="en-US" sz="1200" b="1" dirty="0">
                <a:solidFill>
                  <a:schemeClr val="tx1"/>
                </a:solidFill>
              </a:rPr>
            </a:br>
            <a:r>
              <a:rPr lang="en-US" sz="1200" b="1" dirty="0">
                <a:solidFill>
                  <a:schemeClr val="tx1"/>
                </a:solidFill>
              </a:rPr>
              <a:t/>
            </a:r>
            <a:br>
              <a:rPr lang="en-US" sz="1200" b="1" dirty="0">
                <a:solidFill>
                  <a:schemeClr val="tx1"/>
                </a:solidFill>
              </a:rPr>
            </a:br>
            <a:r>
              <a:rPr lang="en-US" sz="1200" b="1" dirty="0">
                <a:solidFill>
                  <a:schemeClr val="tx1"/>
                </a:solidFill>
              </a:rPr>
              <a:t>Trends? Is it getting wetter? Drier? Do we have enough water for more development? More frequent floods? More severe floods? More days above flood stage? </a:t>
            </a:r>
            <a:endParaRPr lang="en-US" dirty="0"/>
          </a:p>
        </p:txBody>
      </p:sp>
      <p:sp>
        <p:nvSpPr>
          <p:cNvPr id="4" name="Slide Number Placeholder 3"/>
          <p:cNvSpPr>
            <a:spLocks noGrp="1"/>
          </p:cNvSpPr>
          <p:nvPr>
            <p:ph type="sldNum" sz="quarter" idx="10"/>
          </p:nvPr>
        </p:nvSpPr>
        <p:spPr/>
        <p:txBody>
          <a:bodyPr/>
          <a:lstStyle/>
          <a:p>
            <a:fld id="{FC2DEFDD-F7FF-4CD8-A538-CB88409F8976}" type="slidenum">
              <a:rPr lang="en-US" smtClean="0"/>
              <a:t>8</a:t>
            </a:fld>
            <a:endParaRPr lang="en-US"/>
          </a:p>
        </p:txBody>
      </p:sp>
    </p:spTree>
    <p:extLst>
      <p:ext uri="{BB962C8B-B14F-4D97-AF65-F5344CB8AC3E}">
        <p14:creationId xmlns:p14="http://schemas.microsoft.com/office/powerpoint/2010/main" val="3542856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Streamgage</a:t>
            </a:r>
            <a:r>
              <a:rPr lang="en-US" baseline="0" dirty="0"/>
              <a:t> Network is national, </a:t>
            </a:r>
          </a:p>
          <a:p>
            <a:r>
              <a:rPr lang="en-US" baseline="0" dirty="0"/>
              <a:t>This is number in MN. Presentation only about these. DNR &amp; local cooperators have others.  </a:t>
            </a:r>
          </a:p>
          <a:p>
            <a:r>
              <a:rPr lang="en-US" dirty="0" err="1"/>
              <a:t>Streamgage</a:t>
            </a:r>
            <a:r>
              <a:rPr lang="en-US" baseline="0" dirty="0"/>
              <a:t> process briefly so Ratings Depot makes sense</a:t>
            </a:r>
          </a:p>
          <a:p>
            <a:endParaRPr lang="en-US" dirty="0"/>
          </a:p>
        </p:txBody>
      </p:sp>
    </p:spTree>
    <p:extLst>
      <p:ext uri="{BB962C8B-B14F-4D97-AF65-F5344CB8AC3E}">
        <p14:creationId xmlns:p14="http://schemas.microsoft.com/office/powerpoint/2010/main" val="183402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all streamgages, CSGs, low-flow</a:t>
            </a:r>
            <a:r>
              <a:rPr lang="en-US" baseline="0" dirty="0"/>
              <a:t> network, etc.</a:t>
            </a:r>
          </a:p>
          <a:p>
            <a:r>
              <a:rPr lang="en-US" baseline="0" dirty="0"/>
              <a:t>About $2.01M FY12</a:t>
            </a:r>
          </a:p>
          <a:p>
            <a:r>
              <a:rPr lang="en-US" baseline="0" dirty="0"/>
              <a:t>Explain NSIP</a:t>
            </a:r>
          </a:p>
          <a:p>
            <a:r>
              <a:rPr lang="en-US" baseline="0" dirty="0"/>
              <a:t>Next slide is funding breakdown ONLY for continuous streamgages (about 103 in Minnesota)</a:t>
            </a:r>
          </a:p>
          <a:p>
            <a:r>
              <a:rPr lang="en-US" baseline="0" dirty="0"/>
              <a:t>Source T:\DataSection\StatusOfDataSection\DataSectionStatus\Gaging_station_program_trends_MN.xlsx </a:t>
            </a:r>
            <a:endParaRPr lang="en-US" dirty="0"/>
          </a:p>
        </p:txBody>
      </p:sp>
      <p:sp>
        <p:nvSpPr>
          <p:cNvPr id="4" name="Slide Number Placeholder 3"/>
          <p:cNvSpPr>
            <a:spLocks noGrp="1"/>
          </p:cNvSpPr>
          <p:nvPr>
            <p:ph type="sldNum" sz="quarter" idx="10"/>
          </p:nvPr>
        </p:nvSpPr>
        <p:spPr/>
        <p:txBody>
          <a:bodyPr/>
          <a:lstStyle/>
          <a:p>
            <a:fld id="{3B7B049A-4634-44B5-8663-F0FE1E9428B8}" type="slidenum">
              <a:rPr lang="en-US" smtClean="0"/>
              <a:pPr/>
              <a:t>11</a:t>
            </a:fld>
            <a:endParaRPr lang="en-US"/>
          </a:p>
        </p:txBody>
      </p:sp>
    </p:spTree>
    <p:extLst>
      <p:ext uri="{BB962C8B-B14F-4D97-AF65-F5344CB8AC3E}">
        <p14:creationId xmlns:p14="http://schemas.microsoft.com/office/powerpoint/2010/main" val="165015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slide concepts</a:t>
            </a:r>
          </a:p>
          <a:p>
            <a:r>
              <a:rPr lang="en-US" dirty="0"/>
              <a:t>Ideally, we want these data continuously because </a:t>
            </a:r>
            <a:r>
              <a:rPr lang="en-US" dirty="0" err="1"/>
              <a:t>streamflows</a:t>
            </a:r>
            <a:r>
              <a:rPr lang="en-US" dirty="0"/>
              <a:t> change continually and often rapidly</a:t>
            </a:r>
          </a:p>
          <a:p>
            <a:r>
              <a:rPr lang="en-US" dirty="0"/>
              <a:t>…so how do we measure these things?  </a:t>
            </a:r>
          </a:p>
        </p:txBody>
      </p:sp>
      <p:sp>
        <p:nvSpPr>
          <p:cNvPr id="4" name="Slide Number Placeholder 3"/>
          <p:cNvSpPr>
            <a:spLocks noGrp="1"/>
          </p:cNvSpPr>
          <p:nvPr>
            <p:ph type="sldNum" sz="quarter" idx="10"/>
          </p:nvPr>
        </p:nvSpPr>
        <p:spPr/>
        <p:txBody>
          <a:bodyPr/>
          <a:lstStyle/>
          <a:p>
            <a:fld id="{FC2DEFDD-F7FF-4CD8-A538-CB88409F8976}" type="slidenum">
              <a:rPr lang="en-US" smtClean="0"/>
              <a:t>12</a:t>
            </a:fld>
            <a:endParaRPr lang="en-US"/>
          </a:p>
        </p:txBody>
      </p:sp>
    </p:spTree>
    <p:extLst>
      <p:ext uri="{BB962C8B-B14F-4D97-AF65-F5344CB8AC3E}">
        <p14:creationId xmlns:p14="http://schemas.microsoft.com/office/powerpoint/2010/main" val="3593162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lang="en-US" sz="4800" b="1" kern="1200" cap="none" baseline="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kumimoji="0" lang="en-US" dirty="0"/>
              <a:t>Click to edit Master title style</a:t>
            </a:r>
          </a:p>
        </p:txBody>
      </p:sp>
      <p:sp>
        <p:nvSpPr>
          <p:cNvPr id="28" name="Date Placeholder 27"/>
          <p:cNvSpPr>
            <a:spLocks noGrp="1"/>
          </p:cNvSpPr>
          <p:nvPr>
            <p:ph type="dt" sz="half" idx="10"/>
          </p:nvPr>
        </p:nvSpPr>
        <p:spPr/>
        <p:txBody>
          <a:bodyPr/>
          <a:lstStyle/>
          <a:p>
            <a:fld id="{BD05DD6A-B6D3-4495-B322-699EF81B0BF0}" type="datetimeFigureOut">
              <a:rPr lang="en-US" smtClean="0"/>
              <a:t>9/24/2018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52A5D42-CAEC-4A26-BE82-EF33C8A25498}"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05DD6A-B6D3-4495-B322-699EF81B0BF0}"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A5D42-CAEC-4A26-BE82-EF33C8A254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05DD6A-B6D3-4495-B322-699EF81B0BF0}"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A5D42-CAEC-4A26-BE82-EF33C8A254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05DD6A-B6D3-4495-B322-699EF81B0BF0}"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A5D42-CAEC-4A26-BE82-EF33C8A25498}" type="slidenum">
              <a:rPr lang="en-US" smtClean="0"/>
              <a:t>‹#›</a:t>
            </a:fld>
            <a:endParaRPr lang="en-US"/>
          </a:p>
        </p:txBody>
      </p:sp>
      <p:graphicFrame>
        <p:nvGraphicFramePr>
          <p:cNvPr id="7" name="Object 6"/>
          <p:cNvGraphicFramePr>
            <a:graphicFrameLocks/>
          </p:cNvGraphicFramePr>
          <p:nvPr userDrawn="1"/>
        </p:nvGraphicFramePr>
        <p:xfrm>
          <a:off x="7112000" y="6056313"/>
          <a:ext cx="2032000" cy="801687"/>
        </p:xfrm>
        <a:graphic>
          <a:graphicData uri="http://schemas.openxmlformats.org/presentationml/2006/ole">
            <mc:AlternateContent xmlns:mc="http://schemas.openxmlformats.org/markup-compatibility/2006">
              <mc:Choice xmlns:v="urn:schemas-microsoft-com:vml" Requires="v">
                <p:oleObj spid="_x0000_s21617" name="CorelDRAW" r:id="rId3" imgW="914400" imgH="914400" progId="CorelDraw.Graphic.7">
                  <p:embed/>
                </p:oleObj>
              </mc:Choice>
              <mc:Fallback>
                <p:oleObj name="CorelDRAW" r:id="rId3" imgW="914400" imgH="914400" progId="CorelDraw.Graphic.7">
                  <p:embed/>
                  <p:pic>
                    <p:nvPicPr>
                      <p:cNvPr id="0" name="Object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0" y="6056313"/>
                        <a:ext cx="20320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D05DD6A-B6D3-4495-B322-699EF81B0BF0}"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52A5D42-CAEC-4A26-BE82-EF33C8A2549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05DD6A-B6D3-4495-B322-699EF81B0BF0}"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A5D42-CAEC-4A26-BE82-EF33C8A2549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D05DD6A-B6D3-4495-B322-699EF81B0BF0}" type="datetimeFigureOut">
              <a:rPr lang="en-US" smtClean="0"/>
              <a:t>9/24/2018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A5D42-CAEC-4A26-BE82-EF33C8A254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D05DD6A-B6D3-4495-B322-699EF81B0BF0}" type="datetimeFigureOut">
              <a:rPr lang="en-US" smtClean="0"/>
              <a:t>9/24/2018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A5D42-CAEC-4A26-BE82-EF33C8A254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5DD6A-B6D3-4495-B322-699EF81B0BF0}" type="datetimeFigureOut">
              <a:rPr lang="en-US" smtClean="0"/>
              <a:t>9/24/2018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A5D42-CAEC-4A26-BE82-EF33C8A254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05DD6A-B6D3-4495-B322-699EF81B0BF0}"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A5D42-CAEC-4A26-BE82-EF33C8A2549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D05DD6A-B6D3-4495-B322-699EF81B0BF0}"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A5D42-CAEC-4A26-BE82-EF33C8A2549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D05DD6A-B6D3-4495-B322-699EF81B0BF0}" type="datetimeFigureOut">
              <a:rPr lang="en-US" smtClean="0"/>
              <a:t>9/24/2018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52A5D42-CAEC-4A26-BE82-EF33C8A25498}" type="slidenum">
              <a:rPr lang="en-US" smtClean="0"/>
              <a:t>‹#›</a:t>
            </a:fld>
            <a:endParaRPr lang="en-US"/>
          </a:p>
        </p:txBody>
      </p:sp>
      <p:graphicFrame>
        <p:nvGraphicFramePr>
          <p:cNvPr id="2" name="Object 1"/>
          <p:cNvGraphicFramePr>
            <a:graphicFrameLocks/>
          </p:cNvGraphicFramePr>
          <p:nvPr userDrawn="1"/>
        </p:nvGraphicFramePr>
        <p:xfrm>
          <a:off x="7112000" y="6056313"/>
          <a:ext cx="2032000" cy="801687"/>
        </p:xfrm>
        <a:graphic>
          <a:graphicData uri="http://schemas.openxmlformats.org/presentationml/2006/ole">
            <mc:AlternateContent xmlns:mc="http://schemas.openxmlformats.org/markup-compatibility/2006">
              <mc:Choice xmlns:v="urn:schemas-microsoft-com:vml" Requires="v">
                <p:oleObj spid="_x0000_s23657" name="CorelDRAW" r:id="rId14" imgW="914400" imgH="914400" progId="CorelDraw.Graphic.7">
                  <p:embed/>
                </p:oleObj>
              </mc:Choice>
              <mc:Fallback>
                <p:oleObj name="CorelDRAW" r:id="rId14" imgW="914400" imgH="914400" progId="CorelDraw.Graphic.7">
                  <p:embed/>
                  <p:pic>
                    <p:nvPicPr>
                      <p:cNvPr id="0" name="Object 6"/>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12000" y="6056313"/>
                        <a:ext cx="20320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notesSlide" Target="../notesSlides/notesSlide14.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6.png"/><Relationship Id="rId5" Type="http://schemas.openxmlformats.org/officeDocument/2006/relationships/image" Target="../media/image41.png"/><Relationship Id="rId4" Type="http://schemas.openxmlformats.org/officeDocument/2006/relationships/image" Target="../media/image43.png"/><Relationship Id="rId9" Type="http://schemas.openxmlformats.org/officeDocument/2006/relationships/image" Target="../media/image47.jpeg"/></Relationships>
</file>

<file path=ppt/slides/_rels/slide18.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notesSlide" Target="../notesSlides/notesSlide15.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6.png"/><Relationship Id="rId5" Type="http://schemas.openxmlformats.org/officeDocument/2006/relationships/image" Target="../media/image41.png"/><Relationship Id="rId4" Type="http://schemas.openxmlformats.org/officeDocument/2006/relationships/image" Target="../media/image43.png"/><Relationship Id="rId9" Type="http://schemas.openxmlformats.org/officeDocument/2006/relationships/image" Target="../media/image47.jpeg"/></Relationships>
</file>

<file path=ppt/slides/_rels/slide19.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notesSlide" Target="../notesSlides/notesSlide16.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6.png"/><Relationship Id="rId5" Type="http://schemas.openxmlformats.org/officeDocument/2006/relationships/image" Target="../media/image41.png"/><Relationship Id="rId4" Type="http://schemas.openxmlformats.org/officeDocument/2006/relationships/image" Target="../media/image43.png"/><Relationship Id="rId9" Type="http://schemas.openxmlformats.org/officeDocument/2006/relationships/image" Target="../media/image4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7.xml"/><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1.png"/><Relationship Id="rId11" Type="http://schemas.openxmlformats.org/officeDocument/2006/relationships/image" Target="../media/image42.jpeg"/><Relationship Id="rId5" Type="http://schemas.openxmlformats.org/officeDocument/2006/relationships/image" Target="../media/image49.png"/><Relationship Id="rId10" Type="http://schemas.openxmlformats.org/officeDocument/2006/relationships/image" Target="../media/image47.jpeg"/><Relationship Id="rId4" Type="http://schemas.openxmlformats.org/officeDocument/2006/relationships/image" Target="../media/image43.png"/><Relationship Id="rId9" Type="http://schemas.openxmlformats.org/officeDocument/2006/relationships/image" Target="../media/image48.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0.png"/><Relationship Id="rId5" Type="http://schemas.openxmlformats.org/officeDocument/2006/relationships/image" Target="../media/image2.w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0.png"/><Relationship Id="rId5" Type="http://schemas.openxmlformats.org/officeDocument/2006/relationships/image" Target="../media/image2.w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3.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10.gif"/><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4.xml"/><Relationship Id="rId16"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jp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36.png"/><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B3F6CE-09E4-47D8-BB98-93FC018999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1"/>
            <a:ext cx="9144001" cy="1295400"/>
          </a:xfrm>
          <a:noFill/>
        </p:spPr>
        <p:txBody>
          <a:bodyPr>
            <a:noAutofit/>
          </a:bodyPr>
          <a:lstStyle/>
          <a:p>
            <a:r>
              <a:rPr lang="en-US" sz="4400" dirty="0">
                <a:solidFill>
                  <a:schemeClr val="bg2">
                    <a:lumMod val="75000"/>
                  </a:schemeClr>
                </a:solidFill>
              </a:rPr>
              <a:t>USGS </a:t>
            </a:r>
            <a:r>
              <a:rPr lang="en-US" sz="4400" dirty="0" err="1">
                <a:solidFill>
                  <a:schemeClr val="bg2">
                    <a:lumMod val="75000"/>
                  </a:schemeClr>
                </a:solidFill>
              </a:rPr>
              <a:t>Streamgaging</a:t>
            </a:r>
            <a:r>
              <a:rPr lang="en-US" sz="4400" dirty="0">
                <a:solidFill>
                  <a:schemeClr val="bg2">
                    <a:lumMod val="75000"/>
                  </a:schemeClr>
                </a:solidFill>
              </a:rPr>
              <a:t> and Sediment Monitoring in MN</a:t>
            </a:r>
          </a:p>
        </p:txBody>
      </p:sp>
      <p:sp>
        <p:nvSpPr>
          <p:cNvPr id="3" name="Subtitle 2"/>
          <p:cNvSpPr>
            <a:spLocks noGrp="1"/>
          </p:cNvSpPr>
          <p:nvPr>
            <p:ph type="subTitle" idx="1"/>
          </p:nvPr>
        </p:nvSpPr>
        <p:spPr>
          <a:xfrm>
            <a:off x="1219200" y="4191000"/>
            <a:ext cx="6477000" cy="2898288"/>
          </a:xfrm>
        </p:spPr>
        <p:txBody>
          <a:bodyPr>
            <a:noAutofit/>
          </a:bodyPr>
          <a:lstStyle/>
          <a:p>
            <a:pPr>
              <a:spcBef>
                <a:spcPts val="200"/>
              </a:spcBef>
            </a:pPr>
            <a:r>
              <a:rPr lang="en-US" sz="2000" dirty="0">
                <a:latin typeface="Arial" pitchFamily="34" charset="0"/>
                <a:cs typeface="Arial" pitchFamily="34" charset="0"/>
              </a:rPr>
              <a:t>James Fallon</a:t>
            </a:r>
          </a:p>
          <a:p>
            <a:pPr>
              <a:spcBef>
                <a:spcPts val="200"/>
              </a:spcBef>
            </a:pPr>
            <a:r>
              <a:rPr lang="en-US" sz="2000" dirty="0">
                <a:latin typeface="Arial" pitchFamily="34" charset="0"/>
                <a:cs typeface="Arial" pitchFamily="34" charset="0"/>
              </a:rPr>
              <a:t>U.S. Geological Survey</a:t>
            </a:r>
          </a:p>
          <a:p>
            <a:pPr>
              <a:spcBef>
                <a:spcPts val="200"/>
              </a:spcBef>
            </a:pPr>
            <a:r>
              <a:rPr lang="en-US" sz="2000" dirty="0">
                <a:latin typeface="Arial" pitchFamily="34" charset="0"/>
                <a:cs typeface="Arial" pitchFamily="34" charset="0"/>
              </a:rPr>
              <a:t>jfallon@usgs.gov</a:t>
            </a:r>
          </a:p>
          <a:p>
            <a:pPr>
              <a:spcBef>
                <a:spcPts val="200"/>
              </a:spcBef>
            </a:pPr>
            <a:r>
              <a:rPr lang="en-US" sz="2000" dirty="0">
                <a:latin typeface="Arial" pitchFamily="34" charset="0"/>
                <a:cs typeface="Arial" pitchFamily="34" charset="0"/>
              </a:rPr>
              <a:t>763-783-3255</a:t>
            </a:r>
          </a:p>
          <a:p>
            <a:pPr>
              <a:spcBef>
                <a:spcPts val="200"/>
              </a:spcBef>
            </a:pPr>
            <a:endParaRPr lang="en-US" sz="2000" dirty="0">
              <a:latin typeface="Arial" pitchFamily="34" charset="0"/>
              <a:cs typeface="Arial" pitchFamily="34" charset="0"/>
            </a:endParaRPr>
          </a:p>
          <a:p>
            <a:pPr>
              <a:spcBef>
                <a:spcPts val="200"/>
              </a:spcBef>
            </a:pPr>
            <a:r>
              <a:rPr lang="en-US" sz="2000" dirty="0">
                <a:latin typeface="Arial" pitchFamily="34" charset="0"/>
                <a:cs typeface="Arial" pitchFamily="34" charset="0"/>
              </a:rPr>
              <a:t>Legislative Water Commission</a:t>
            </a:r>
          </a:p>
          <a:p>
            <a:pPr>
              <a:spcBef>
                <a:spcPts val="200"/>
              </a:spcBef>
            </a:pPr>
            <a:endParaRPr lang="en-US" sz="2000" dirty="0">
              <a:latin typeface="Arial" pitchFamily="34" charset="0"/>
              <a:cs typeface="Arial" pitchFamily="34" charset="0"/>
            </a:endParaRPr>
          </a:p>
          <a:p>
            <a:pPr>
              <a:spcBef>
                <a:spcPts val="200"/>
              </a:spcBef>
            </a:pPr>
            <a:r>
              <a:rPr lang="en-US" sz="2000" dirty="0">
                <a:latin typeface="Arial" pitchFamily="34" charset="0"/>
                <a:cs typeface="Arial" pitchFamily="34" charset="0"/>
              </a:rPr>
              <a:t>Sept. 17, 2018</a:t>
            </a:r>
          </a:p>
        </p:txBody>
      </p:sp>
    </p:spTree>
    <p:extLst>
      <p:ext uri="{BB962C8B-B14F-4D97-AF65-F5344CB8AC3E}">
        <p14:creationId xmlns:p14="http://schemas.microsoft.com/office/powerpoint/2010/main" val="2769748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76200"/>
            <a:ext cx="8229600" cy="1143000"/>
          </a:xfrm>
        </p:spPr>
        <p:txBody>
          <a:bodyPr>
            <a:normAutofit fontScale="90000"/>
          </a:bodyPr>
          <a:lstStyle/>
          <a:p>
            <a:r>
              <a:rPr lang="en-US" dirty="0"/>
              <a:t>USGS </a:t>
            </a:r>
            <a:r>
              <a:rPr lang="en-US" dirty="0" err="1"/>
              <a:t>Streamgage</a:t>
            </a:r>
            <a:r>
              <a:rPr lang="en-US" dirty="0"/>
              <a:t> Network in MN</a:t>
            </a:r>
          </a:p>
        </p:txBody>
      </p:sp>
      <p:sp>
        <p:nvSpPr>
          <p:cNvPr id="3" name="Content Placeholder 2"/>
          <p:cNvSpPr>
            <a:spLocks noGrp="1"/>
          </p:cNvSpPr>
          <p:nvPr>
            <p:ph idx="1"/>
          </p:nvPr>
        </p:nvSpPr>
        <p:spPr>
          <a:xfrm>
            <a:off x="152400" y="1077172"/>
            <a:ext cx="8305800" cy="5247428"/>
          </a:xfrm>
        </p:spPr>
        <p:txBody>
          <a:bodyPr>
            <a:normAutofit/>
          </a:bodyPr>
          <a:lstStyle/>
          <a:p>
            <a:pPr marL="137160" indent="0">
              <a:buNone/>
            </a:pPr>
            <a:r>
              <a:rPr lang="en-US" dirty="0"/>
              <a:t>125 real-time </a:t>
            </a:r>
            <a:r>
              <a:rPr lang="en-US" dirty="0" err="1"/>
              <a:t>streamgages</a:t>
            </a:r>
            <a:endParaRPr lang="en-US" dirty="0"/>
          </a:p>
          <a:p>
            <a:pPr marL="137160" indent="0">
              <a:buNone/>
            </a:pPr>
            <a:r>
              <a:rPr lang="en-US" dirty="0"/>
              <a:t>Funded by USGS &amp;</a:t>
            </a:r>
          </a:p>
          <a:p>
            <a:pPr marL="137160" indent="0">
              <a:buNone/>
            </a:pPr>
            <a:r>
              <a:rPr lang="en-US" sz="3200" dirty="0"/>
              <a:t>&gt;40 other entities</a:t>
            </a:r>
          </a:p>
          <a:p>
            <a:pPr lvl="1"/>
            <a:r>
              <a:rPr lang="en-US" sz="2600" dirty="0"/>
              <a:t>Federal</a:t>
            </a:r>
          </a:p>
          <a:p>
            <a:pPr lvl="1"/>
            <a:r>
              <a:rPr lang="en-US" sz="2600" dirty="0"/>
              <a:t>State</a:t>
            </a:r>
          </a:p>
          <a:p>
            <a:pPr lvl="1"/>
            <a:r>
              <a:rPr lang="en-US" sz="2600" dirty="0"/>
              <a:t>Regional</a:t>
            </a:r>
          </a:p>
          <a:p>
            <a:pPr lvl="1"/>
            <a:r>
              <a:rPr lang="en-US" sz="2600" dirty="0"/>
              <a:t>County</a:t>
            </a:r>
          </a:p>
          <a:p>
            <a:pPr lvl="1"/>
            <a:r>
              <a:rPr lang="en-US" sz="2600" dirty="0"/>
              <a:t>City</a:t>
            </a:r>
          </a:p>
          <a:p>
            <a:pPr lvl="1"/>
            <a:r>
              <a:rPr lang="en-US" sz="2600" dirty="0"/>
              <a:t>Tribe</a:t>
            </a:r>
          </a:p>
          <a:p>
            <a:pPr lvl="1"/>
            <a:r>
              <a:rPr lang="en-US" sz="2600" dirty="0"/>
              <a:t>Hydropower</a:t>
            </a:r>
          </a:p>
          <a:p>
            <a:pPr marL="905256" lvl="2" indent="0">
              <a:buNone/>
            </a:pPr>
            <a:endParaRPr lang="en-US" sz="2400" dirty="0"/>
          </a:p>
        </p:txBody>
      </p:sp>
      <p:grpSp>
        <p:nvGrpSpPr>
          <p:cNvPr id="8" name="Group 7"/>
          <p:cNvGrpSpPr/>
          <p:nvPr/>
        </p:nvGrpSpPr>
        <p:grpSpPr>
          <a:xfrm>
            <a:off x="4826000" y="1902992"/>
            <a:ext cx="4127500" cy="4878808"/>
            <a:chOff x="4224337" y="1066800"/>
            <a:chExt cx="4953000" cy="577850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4337" y="1066800"/>
              <a:ext cx="4953000" cy="5778500"/>
            </a:xfrm>
            <a:prstGeom prst="rect">
              <a:avLst/>
            </a:prstGeom>
          </p:spPr>
        </p:pic>
        <p:sp>
          <p:nvSpPr>
            <p:cNvPr id="7" name="Freeform 6"/>
            <p:cNvSpPr/>
            <p:nvPr/>
          </p:nvSpPr>
          <p:spPr bwMode="auto">
            <a:xfrm>
              <a:off x="6727031" y="2741613"/>
              <a:ext cx="1241255" cy="538162"/>
            </a:xfrm>
            <a:custGeom>
              <a:avLst/>
              <a:gdLst>
                <a:gd name="connsiteX0" fmla="*/ 888178 w 1241255"/>
                <a:gd name="connsiteY0" fmla="*/ 442912 h 538162"/>
                <a:gd name="connsiteX1" fmla="*/ 888178 w 1241255"/>
                <a:gd name="connsiteY1" fmla="*/ 442912 h 538162"/>
                <a:gd name="connsiteX2" fmla="*/ 840553 w 1241255"/>
                <a:gd name="connsiteY2" fmla="*/ 500062 h 538162"/>
                <a:gd name="connsiteX3" fmla="*/ 816740 w 1241255"/>
                <a:gd name="connsiteY3" fmla="*/ 504825 h 538162"/>
                <a:gd name="connsiteX4" fmla="*/ 802453 w 1241255"/>
                <a:gd name="connsiteY4" fmla="*/ 509587 h 538162"/>
                <a:gd name="connsiteX5" fmla="*/ 726253 w 1241255"/>
                <a:gd name="connsiteY5" fmla="*/ 523875 h 538162"/>
                <a:gd name="connsiteX6" fmla="*/ 711965 w 1241255"/>
                <a:gd name="connsiteY6" fmla="*/ 519112 h 538162"/>
                <a:gd name="connsiteX7" fmla="*/ 697678 w 1241255"/>
                <a:gd name="connsiteY7" fmla="*/ 509587 h 538162"/>
                <a:gd name="connsiteX8" fmla="*/ 616715 w 1241255"/>
                <a:gd name="connsiteY8" fmla="*/ 519112 h 538162"/>
                <a:gd name="connsiteX9" fmla="*/ 602428 w 1241255"/>
                <a:gd name="connsiteY9" fmla="*/ 528637 h 538162"/>
                <a:gd name="connsiteX10" fmla="*/ 588140 w 1241255"/>
                <a:gd name="connsiteY10" fmla="*/ 519112 h 538162"/>
                <a:gd name="connsiteX11" fmla="*/ 569090 w 1241255"/>
                <a:gd name="connsiteY11" fmla="*/ 514350 h 538162"/>
                <a:gd name="connsiteX12" fmla="*/ 540515 w 1241255"/>
                <a:gd name="connsiteY12" fmla="*/ 504825 h 538162"/>
                <a:gd name="connsiteX13" fmla="*/ 526228 w 1241255"/>
                <a:gd name="connsiteY13" fmla="*/ 500062 h 538162"/>
                <a:gd name="connsiteX14" fmla="*/ 497653 w 1241255"/>
                <a:gd name="connsiteY14" fmla="*/ 519112 h 538162"/>
                <a:gd name="connsiteX15" fmla="*/ 483365 w 1241255"/>
                <a:gd name="connsiteY15" fmla="*/ 523875 h 538162"/>
                <a:gd name="connsiteX16" fmla="*/ 430978 w 1241255"/>
                <a:gd name="connsiteY16" fmla="*/ 538162 h 538162"/>
                <a:gd name="connsiteX17" fmla="*/ 369065 w 1241255"/>
                <a:gd name="connsiteY17" fmla="*/ 533400 h 538162"/>
                <a:gd name="connsiteX18" fmla="*/ 354778 w 1241255"/>
                <a:gd name="connsiteY18" fmla="*/ 523875 h 538162"/>
                <a:gd name="connsiteX19" fmla="*/ 326203 w 1241255"/>
                <a:gd name="connsiteY19" fmla="*/ 519112 h 538162"/>
                <a:gd name="connsiteX20" fmla="*/ 311915 w 1241255"/>
                <a:gd name="connsiteY20" fmla="*/ 514350 h 538162"/>
                <a:gd name="connsiteX21" fmla="*/ 278578 w 1241255"/>
                <a:gd name="connsiteY21" fmla="*/ 523875 h 538162"/>
                <a:gd name="connsiteX22" fmla="*/ 245240 w 1241255"/>
                <a:gd name="connsiteY22" fmla="*/ 533400 h 538162"/>
                <a:gd name="connsiteX23" fmla="*/ 178565 w 1241255"/>
                <a:gd name="connsiteY23" fmla="*/ 528637 h 538162"/>
                <a:gd name="connsiteX24" fmla="*/ 154753 w 1241255"/>
                <a:gd name="connsiteY24" fmla="*/ 523875 h 538162"/>
                <a:gd name="connsiteX25" fmla="*/ 121415 w 1241255"/>
                <a:gd name="connsiteY25" fmla="*/ 519112 h 538162"/>
                <a:gd name="connsiteX26" fmla="*/ 107128 w 1241255"/>
                <a:gd name="connsiteY26" fmla="*/ 400050 h 538162"/>
                <a:gd name="connsiteX27" fmla="*/ 149990 w 1241255"/>
                <a:gd name="connsiteY27" fmla="*/ 385762 h 538162"/>
                <a:gd name="connsiteX28" fmla="*/ 178565 w 1241255"/>
                <a:gd name="connsiteY28" fmla="*/ 376237 h 538162"/>
                <a:gd name="connsiteX29" fmla="*/ 192853 w 1241255"/>
                <a:gd name="connsiteY29" fmla="*/ 371475 h 538162"/>
                <a:gd name="connsiteX30" fmla="*/ 230953 w 1241255"/>
                <a:gd name="connsiteY30" fmla="*/ 361950 h 538162"/>
                <a:gd name="connsiteX31" fmla="*/ 245240 w 1241255"/>
                <a:gd name="connsiteY31" fmla="*/ 352425 h 538162"/>
                <a:gd name="connsiteX32" fmla="*/ 283340 w 1241255"/>
                <a:gd name="connsiteY32" fmla="*/ 309562 h 538162"/>
                <a:gd name="connsiteX33" fmla="*/ 278578 w 1241255"/>
                <a:gd name="connsiteY33" fmla="*/ 233362 h 538162"/>
                <a:gd name="connsiteX34" fmla="*/ 259528 w 1241255"/>
                <a:gd name="connsiteY34" fmla="*/ 228600 h 538162"/>
                <a:gd name="connsiteX35" fmla="*/ 230953 w 1241255"/>
                <a:gd name="connsiteY35" fmla="*/ 223837 h 538162"/>
                <a:gd name="connsiteX36" fmla="*/ 202378 w 1241255"/>
                <a:gd name="connsiteY36" fmla="*/ 214312 h 538162"/>
                <a:gd name="connsiteX37" fmla="*/ 188090 w 1241255"/>
                <a:gd name="connsiteY37" fmla="*/ 209550 h 538162"/>
                <a:gd name="connsiteX38" fmla="*/ 78553 w 1241255"/>
                <a:gd name="connsiteY38" fmla="*/ 200025 h 538162"/>
                <a:gd name="connsiteX39" fmla="*/ 64265 w 1241255"/>
                <a:gd name="connsiteY39" fmla="*/ 171450 h 538162"/>
                <a:gd name="connsiteX40" fmla="*/ 35690 w 1241255"/>
                <a:gd name="connsiteY40" fmla="*/ 161925 h 538162"/>
                <a:gd name="connsiteX41" fmla="*/ 21403 w 1241255"/>
                <a:gd name="connsiteY41" fmla="*/ 157162 h 538162"/>
                <a:gd name="connsiteX42" fmla="*/ 7115 w 1241255"/>
                <a:gd name="connsiteY42" fmla="*/ 147637 h 538162"/>
                <a:gd name="connsiteX43" fmla="*/ 7115 w 1241255"/>
                <a:gd name="connsiteY43" fmla="*/ 90487 h 538162"/>
                <a:gd name="connsiteX44" fmla="*/ 21403 w 1241255"/>
                <a:gd name="connsiteY44" fmla="*/ 85725 h 538162"/>
                <a:gd name="connsiteX45" fmla="*/ 59503 w 1241255"/>
                <a:gd name="connsiteY45" fmla="*/ 76200 h 538162"/>
                <a:gd name="connsiteX46" fmla="*/ 88078 w 1241255"/>
                <a:gd name="connsiteY46" fmla="*/ 66675 h 538162"/>
                <a:gd name="connsiteX47" fmla="*/ 126178 w 1241255"/>
                <a:gd name="connsiteY47" fmla="*/ 57150 h 538162"/>
                <a:gd name="connsiteX48" fmla="*/ 140465 w 1241255"/>
                <a:gd name="connsiteY48" fmla="*/ 52387 h 538162"/>
                <a:gd name="connsiteX49" fmla="*/ 264290 w 1241255"/>
                <a:gd name="connsiteY49" fmla="*/ 47625 h 538162"/>
                <a:gd name="connsiteX50" fmla="*/ 297628 w 1241255"/>
                <a:gd name="connsiteY50" fmla="*/ 42862 h 538162"/>
                <a:gd name="connsiteX51" fmla="*/ 340490 w 1241255"/>
                <a:gd name="connsiteY51" fmla="*/ 28575 h 538162"/>
                <a:gd name="connsiteX52" fmla="*/ 373828 w 1241255"/>
                <a:gd name="connsiteY52" fmla="*/ 19050 h 538162"/>
                <a:gd name="connsiteX53" fmla="*/ 388115 w 1241255"/>
                <a:gd name="connsiteY53" fmla="*/ 9525 h 538162"/>
                <a:gd name="connsiteX54" fmla="*/ 445265 w 1241255"/>
                <a:gd name="connsiteY54" fmla="*/ 4762 h 538162"/>
                <a:gd name="connsiteX55" fmla="*/ 459553 w 1241255"/>
                <a:gd name="connsiteY55" fmla="*/ 0 h 538162"/>
                <a:gd name="connsiteX56" fmla="*/ 511940 w 1241255"/>
                <a:gd name="connsiteY56" fmla="*/ 4762 h 538162"/>
                <a:gd name="connsiteX57" fmla="*/ 540515 w 1241255"/>
                <a:gd name="connsiteY57" fmla="*/ 14287 h 538162"/>
                <a:gd name="connsiteX58" fmla="*/ 578615 w 1241255"/>
                <a:gd name="connsiteY58" fmla="*/ 23812 h 538162"/>
                <a:gd name="connsiteX59" fmla="*/ 631003 w 1241255"/>
                <a:gd name="connsiteY59" fmla="*/ 19050 h 538162"/>
                <a:gd name="connsiteX60" fmla="*/ 650053 w 1241255"/>
                <a:gd name="connsiteY60" fmla="*/ 14287 h 538162"/>
                <a:gd name="connsiteX61" fmla="*/ 711965 w 1241255"/>
                <a:gd name="connsiteY61" fmla="*/ 9525 h 538162"/>
                <a:gd name="connsiteX62" fmla="*/ 764353 w 1241255"/>
                <a:gd name="connsiteY62" fmla="*/ 14287 h 538162"/>
                <a:gd name="connsiteX63" fmla="*/ 773878 w 1241255"/>
                <a:gd name="connsiteY63" fmla="*/ 28575 h 538162"/>
                <a:gd name="connsiteX64" fmla="*/ 778640 w 1241255"/>
                <a:gd name="connsiteY64" fmla="*/ 76200 h 538162"/>
                <a:gd name="connsiteX65" fmla="*/ 783403 w 1241255"/>
                <a:gd name="connsiteY65" fmla="*/ 95250 h 538162"/>
                <a:gd name="connsiteX66" fmla="*/ 788165 w 1241255"/>
                <a:gd name="connsiteY66" fmla="*/ 119062 h 538162"/>
                <a:gd name="connsiteX67" fmla="*/ 883415 w 1241255"/>
                <a:gd name="connsiteY67" fmla="*/ 119062 h 538162"/>
                <a:gd name="connsiteX68" fmla="*/ 940565 w 1241255"/>
                <a:gd name="connsiteY68" fmla="*/ 114300 h 538162"/>
                <a:gd name="connsiteX69" fmla="*/ 983428 w 1241255"/>
                <a:gd name="connsiteY69" fmla="*/ 119062 h 538162"/>
                <a:gd name="connsiteX70" fmla="*/ 1016765 w 1241255"/>
                <a:gd name="connsiteY70" fmla="*/ 128587 h 538162"/>
                <a:gd name="connsiteX71" fmla="*/ 1026290 w 1241255"/>
                <a:gd name="connsiteY71" fmla="*/ 142875 h 538162"/>
                <a:gd name="connsiteX72" fmla="*/ 1026290 w 1241255"/>
                <a:gd name="connsiteY72" fmla="*/ 176212 h 538162"/>
                <a:gd name="connsiteX73" fmla="*/ 1012003 w 1241255"/>
                <a:gd name="connsiteY73" fmla="*/ 180975 h 538162"/>
                <a:gd name="connsiteX74" fmla="*/ 1007240 w 1241255"/>
                <a:gd name="connsiteY74" fmla="*/ 195262 h 538162"/>
                <a:gd name="connsiteX75" fmla="*/ 992953 w 1241255"/>
                <a:gd name="connsiteY75" fmla="*/ 200025 h 538162"/>
                <a:gd name="connsiteX76" fmla="*/ 969140 w 1241255"/>
                <a:gd name="connsiteY76" fmla="*/ 204787 h 538162"/>
                <a:gd name="connsiteX77" fmla="*/ 945328 w 1241255"/>
                <a:gd name="connsiteY77" fmla="*/ 200025 h 538162"/>
                <a:gd name="connsiteX78" fmla="*/ 883415 w 1241255"/>
                <a:gd name="connsiteY78" fmla="*/ 209550 h 538162"/>
                <a:gd name="connsiteX79" fmla="*/ 911990 w 1241255"/>
                <a:gd name="connsiteY79" fmla="*/ 223837 h 538162"/>
                <a:gd name="connsiteX80" fmla="*/ 931040 w 1241255"/>
                <a:gd name="connsiteY80" fmla="*/ 219075 h 538162"/>
                <a:gd name="connsiteX81" fmla="*/ 959615 w 1241255"/>
                <a:gd name="connsiteY81" fmla="*/ 214312 h 538162"/>
                <a:gd name="connsiteX82" fmla="*/ 1073915 w 1241255"/>
                <a:gd name="connsiteY82" fmla="*/ 223837 h 538162"/>
                <a:gd name="connsiteX83" fmla="*/ 1135828 w 1241255"/>
                <a:gd name="connsiteY83" fmla="*/ 233362 h 538162"/>
                <a:gd name="connsiteX84" fmla="*/ 1188215 w 1241255"/>
                <a:gd name="connsiteY84" fmla="*/ 233362 h 538162"/>
                <a:gd name="connsiteX85" fmla="*/ 1216790 w 1241255"/>
                <a:gd name="connsiteY85" fmla="*/ 242887 h 538162"/>
                <a:gd name="connsiteX86" fmla="*/ 1240603 w 1241255"/>
                <a:gd name="connsiteY86" fmla="*/ 271462 h 538162"/>
                <a:gd name="connsiteX87" fmla="*/ 1235840 w 1241255"/>
                <a:gd name="connsiteY87" fmla="*/ 300037 h 538162"/>
                <a:gd name="connsiteX88" fmla="*/ 1169165 w 1241255"/>
                <a:gd name="connsiteY88" fmla="*/ 314325 h 538162"/>
                <a:gd name="connsiteX89" fmla="*/ 1088203 w 1241255"/>
                <a:gd name="connsiteY89" fmla="*/ 309562 h 538162"/>
                <a:gd name="connsiteX90" fmla="*/ 978665 w 1241255"/>
                <a:gd name="connsiteY90" fmla="*/ 304800 h 538162"/>
                <a:gd name="connsiteX91" fmla="*/ 950090 w 1241255"/>
                <a:gd name="connsiteY91" fmla="*/ 295275 h 538162"/>
                <a:gd name="connsiteX92" fmla="*/ 935803 w 1241255"/>
                <a:gd name="connsiteY92" fmla="*/ 300037 h 538162"/>
                <a:gd name="connsiteX93" fmla="*/ 921515 w 1241255"/>
                <a:gd name="connsiteY93" fmla="*/ 309562 h 538162"/>
                <a:gd name="connsiteX94" fmla="*/ 816740 w 1241255"/>
                <a:gd name="connsiteY94" fmla="*/ 319087 h 538162"/>
                <a:gd name="connsiteX95" fmla="*/ 811978 w 1241255"/>
                <a:gd name="connsiteY95" fmla="*/ 333375 h 538162"/>
                <a:gd name="connsiteX96" fmla="*/ 807215 w 1241255"/>
                <a:gd name="connsiteY96" fmla="*/ 319087 h 538162"/>
                <a:gd name="connsiteX97" fmla="*/ 773878 w 1241255"/>
                <a:gd name="connsiteY97" fmla="*/ 300037 h 538162"/>
                <a:gd name="connsiteX98" fmla="*/ 754828 w 1241255"/>
                <a:gd name="connsiteY98" fmla="*/ 276225 h 538162"/>
                <a:gd name="connsiteX99" fmla="*/ 726253 w 1241255"/>
                <a:gd name="connsiteY99" fmla="*/ 247650 h 538162"/>
                <a:gd name="connsiteX100" fmla="*/ 721490 w 1241255"/>
                <a:gd name="connsiteY100" fmla="*/ 219075 h 538162"/>
                <a:gd name="connsiteX101" fmla="*/ 707203 w 1241255"/>
                <a:gd name="connsiteY101" fmla="*/ 209550 h 538162"/>
                <a:gd name="connsiteX102" fmla="*/ 716728 w 1241255"/>
                <a:gd name="connsiteY102" fmla="*/ 261937 h 538162"/>
                <a:gd name="connsiteX103" fmla="*/ 721490 w 1241255"/>
                <a:gd name="connsiteY103" fmla="*/ 285750 h 538162"/>
                <a:gd name="connsiteX104" fmla="*/ 707203 w 1241255"/>
                <a:gd name="connsiteY104" fmla="*/ 314325 h 538162"/>
                <a:gd name="connsiteX105" fmla="*/ 692915 w 1241255"/>
                <a:gd name="connsiteY105" fmla="*/ 323850 h 538162"/>
                <a:gd name="connsiteX106" fmla="*/ 688153 w 1241255"/>
                <a:gd name="connsiteY106" fmla="*/ 338137 h 538162"/>
                <a:gd name="connsiteX107" fmla="*/ 673865 w 1241255"/>
                <a:gd name="connsiteY107" fmla="*/ 342900 h 538162"/>
                <a:gd name="connsiteX108" fmla="*/ 664340 w 1241255"/>
                <a:gd name="connsiteY108" fmla="*/ 371475 h 538162"/>
                <a:gd name="connsiteX109" fmla="*/ 683390 w 1241255"/>
                <a:gd name="connsiteY109" fmla="*/ 409575 h 538162"/>
                <a:gd name="connsiteX110" fmla="*/ 707203 w 1241255"/>
                <a:gd name="connsiteY110" fmla="*/ 404812 h 538162"/>
                <a:gd name="connsiteX111" fmla="*/ 735778 w 1241255"/>
                <a:gd name="connsiteY111" fmla="*/ 395287 h 538162"/>
                <a:gd name="connsiteX112" fmla="*/ 807215 w 1241255"/>
                <a:gd name="connsiteY112" fmla="*/ 395287 h 538162"/>
                <a:gd name="connsiteX113" fmla="*/ 873890 w 1241255"/>
                <a:gd name="connsiteY113" fmla="*/ 400050 h 538162"/>
                <a:gd name="connsiteX114" fmla="*/ 892940 w 1241255"/>
                <a:gd name="connsiteY114" fmla="*/ 419100 h 538162"/>
                <a:gd name="connsiteX115" fmla="*/ 888178 w 1241255"/>
                <a:gd name="connsiteY115" fmla="*/ 442912 h 53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241255" h="538162">
                  <a:moveTo>
                    <a:pt x="888178" y="442912"/>
                  </a:moveTo>
                  <a:lnTo>
                    <a:pt x="888178" y="442912"/>
                  </a:lnTo>
                  <a:cubicBezTo>
                    <a:pt x="880062" y="454506"/>
                    <a:pt x="862544" y="491815"/>
                    <a:pt x="840553" y="500062"/>
                  </a:cubicBezTo>
                  <a:cubicBezTo>
                    <a:pt x="832974" y="502904"/>
                    <a:pt x="824593" y="502862"/>
                    <a:pt x="816740" y="504825"/>
                  </a:cubicBezTo>
                  <a:cubicBezTo>
                    <a:pt x="811870" y="506043"/>
                    <a:pt x="807215" y="508000"/>
                    <a:pt x="802453" y="509587"/>
                  </a:cubicBezTo>
                  <a:cubicBezTo>
                    <a:pt x="760603" y="537487"/>
                    <a:pt x="785269" y="529776"/>
                    <a:pt x="726253" y="523875"/>
                  </a:cubicBezTo>
                  <a:cubicBezTo>
                    <a:pt x="721490" y="522287"/>
                    <a:pt x="716455" y="521357"/>
                    <a:pt x="711965" y="519112"/>
                  </a:cubicBezTo>
                  <a:cubicBezTo>
                    <a:pt x="706846" y="516552"/>
                    <a:pt x="703385" y="510026"/>
                    <a:pt x="697678" y="509587"/>
                  </a:cubicBezTo>
                  <a:cubicBezTo>
                    <a:pt x="686219" y="508706"/>
                    <a:pt x="632541" y="516851"/>
                    <a:pt x="616715" y="519112"/>
                  </a:cubicBezTo>
                  <a:cubicBezTo>
                    <a:pt x="611953" y="522287"/>
                    <a:pt x="608152" y="528637"/>
                    <a:pt x="602428" y="528637"/>
                  </a:cubicBezTo>
                  <a:cubicBezTo>
                    <a:pt x="596704" y="528637"/>
                    <a:pt x="593401" y="521367"/>
                    <a:pt x="588140" y="519112"/>
                  </a:cubicBezTo>
                  <a:cubicBezTo>
                    <a:pt x="582124" y="516534"/>
                    <a:pt x="575359" y="516231"/>
                    <a:pt x="569090" y="514350"/>
                  </a:cubicBezTo>
                  <a:cubicBezTo>
                    <a:pt x="559473" y="511465"/>
                    <a:pt x="550040" y="508000"/>
                    <a:pt x="540515" y="504825"/>
                  </a:cubicBezTo>
                  <a:lnTo>
                    <a:pt x="526228" y="500062"/>
                  </a:lnTo>
                  <a:cubicBezTo>
                    <a:pt x="516703" y="506412"/>
                    <a:pt x="508513" y="515492"/>
                    <a:pt x="497653" y="519112"/>
                  </a:cubicBezTo>
                  <a:cubicBezTo>
                    <a:pt x="492890" y="520700"/>
                    <a:pt x="488208" y="522554"/>
                    <a:pt x="483365" y="523875"/>
                  </a:cubicBezTo>
                  <a:cubicBezTo>
                    <a:pt x="424268" y="539993"/>
                    <a:pt x="463868" y="527199"/>
                    <a:pt x="430978" y="538162"/>
                  </a:cubicBezTo>
                  <a:cubicBezTo>
                    <a:pt x="410340" y="536575"/>
                    <a:pt x="389409" y="537214"/>
                    <a:pt x="369065" y="533400"/>
                  </a:cubicBezTo>
                  <a:cubicBezTo>
                    <a:pt x="363439" y="532345"/>
                    <a:pt x="360208" y="525685"/>
                    <a:pt x="354778" y="523875"/>
                  </a:cubicBezTo>
                  <a:cubicBezTo>
                    <a:pt x="345617" y="520821"/>
                    <a:pt x="335629" y="521207"/>
                    <a:pt x="326203" y="519112"/>
                  </a:cubicBezTo>
                  <a:cubicBezTo>
                    <a:pt x="321302" y="518023"/>
                    <a:pt x="316678" y="515937"/>
                    <a:pt x="311915" y="514350"/>
                  </a:cubicBezTo>
                  <a:cubicBezTo>
                    <a:pt x="252361" y="529237"/>
                    <a:pt x="326404" y="510210"/>
                    <a:pt x="278578" y="523875"/>
                  </a:cubicBezTo>
                  <a:cubicBezTo>
                    <a:pt x="236709" y="535838"/>
                    <a:pt x="279504" y="521978"/>
                    <a:pt x="245240" y="533400"/>
                  </a:cubicBezTo>
                  <a:cubicBezTo>
                    <a:pt x="223015" y="531812"/>
                    <a:pt x="200724" y="530970"/>
                    <a:pt x="178565" y="528637"/>
                  </a:cubicBezTo>
                  <a:cubicBezTo>
                    <a:pt x="170515" y="527790"/>
                    <a:pt x="162737" y="525206"/>
                    <a:pt x="154753" y="523875"/>
                  </a:cubicBezTo>
                  <a:cubicBezTo>
                    <a:pt x="143680" y="522030"/>
                    <a:pt x="132528" y="520700"/>
                    <a:pt x="121415" y="519112"/>
                  </a:cubicBezTo>
                  <a:cubicBezTo>
                    <a:pt x="94842" y="479252"/>
                    <a:pt x="77407" y="465435"/>
                    <a:pt x="107128" y="400050"/>
                  </a:cubicBezTo>
                  <a:cubicBezTo>
                    <a:pt x="113360" y="386340"/>
                    <a:pt x="135703" y="390524"/>
                    <a:pt x="149990" y="385762"/>
                  </a:cubicBezTo>
                  <a:lnTo>
                    <a:pt x="178565" y="376237"/>
                  </a:lnTo>
                  <a:cubicBezTo>
                    <a:pt x="183328" y="374649"/>
                    <a:pt x="187930" y="372460"/>
                    <a:pt x="192853" y="371475"/>
                  </a:cubicBezTo>
                  <a:cubicBezTo>
                    <a:pt x="221588" y="365727"/>
                    <a:pt x="208986" y="369271"/>
                    <a:pt x="230953" y="361950"/>
                  </a:cubicBezTo>
                  <a:cubicBezTo>
                    <a:pt x="235715" y="358775"/>
                    <a:pt x="240962" y="356228"/>
                    <a:pt x="245240" y="352425"/>
                  </a:cubicBezTo>
                  <a:cubicBezTo>
                    <a:pt x="271932" y="328698"/>
                    <a:pt x="268863" y="331278"/>
                    <a:pt x="283340" y="309562"/>
                  </a:cubicBezTo>
                  <a:cubicBezTo>
                    <a:pt x="281753" y="284162"/>
                    <a:pt x="285759" y="257777"/>
                    <a:pt x="278578" y="233362"/>
                  </a:cubicBezTo>
                  <a:cubicBezTo>
                    <a:pt x="276731" y="227083"/>
                    <a:pt x="265946" y="229884"/>
                    <a:pt x="259528" y="228600"/>
                  </a:cubicBezTo>
                  <a:cubicBezTo>
                    <a:pt x="250059" y="226706"/>
                    <a:pt x="240321" y="226179"/>
                    <a:pt x="230953" y="223837"/>
                  </a:cubicBezTo>
                  <a:cubicBezTo>
                    <a:pt x="221213" y="221402"/>
                    <a:pt x="211903" y="217487"/>
                    <a:pt x="202378" y="214312"/>
                  </a:cubicBezTo>
                  <a:cubicBezTo>
                    <a:pt x="197615" y="212725"/>
                    <a:pt x="193042" y="210375"/>
                    <a:pt x="188090" y="209550"/>
                  </a:cubicBezTo>
                  <a:cubicBezTo>
                    <a:pt x="132849" y="200342"/>
                    <a:pt x="169155" y="205354"/>
                    <a:pt x="78553" y="200025"/>
                  </a:cubicBezTo>
                  <a:cubicBezTo>
                    <a:pt x="75958" y="192240"/>
                    <a:pt x="72039" y="176309"/>
                    <a:pt x="64265" y="171450"/>
                  </a:cubicBezTo>
                  <a:cubicBezTo>
                    <a:pt x="55751" y="166129"/>
                    <a:pt x="45215" y="165100"/>
                    <a:pt x="35690" y="161925"/>
                  </a:cubicBezTo>
                  <a:cubicBezTo>
                    <a:pt x="30928" y="160337"/>
                    <a:pt x="25580" y="159947"/>
                    <a:pt x="21403" y="157162"/>
                  </a:cubicBezTo>
                  <a:lnTo>
                    <a:pt x="7115" y="147637"/>
                  </a:lnTo>
                  <a:cubicBezTo>
                    <a:pt x="2" y="126295"/>
                    <a:pt x="-4485" y="119487"/>
                    <a:pt x="7115" y="90487"/>
                  </a:cubicBezTo>
                  <a:cubicBezTo>
                    <a:pt x="8979" y="85826"/>
                    <a:pt x="16560" y="87046"/>
                    <a:pt x="21403" y="85725"/>
                  </a:cubicBezTo>
                  <a:cubicBezTo>
                    <a:pt x="34033" y="82281"/>
                    <a:pt x="47084" y="80340"/>
                    <a:pt x="59503" y="76200"/>
                  </a:cubicBezTo>
                  <a:cubicBezTo>
                    <a:pt x="69028" y="73025"/>
                    <a:pt x="78338" y="69110"/>
                    <a:pt x="88078" y="66675"/>
                  </a:cubicBezTo>
                  <a:cubicBezTo>
                    <a:pt x="100778" y="63500"/>
                    <a:pt x="113759" y="61290"/>
                    <a:pt x="126178" y="57150"/>
                  </a:cubicBezTo>
                  <a:cubicBezTo>
                    <a:pt x="130940" y="55562"/>
                    <a:pt x="135457" y="52732"/>
                    <a:pt x="140465" y="52387"/>
                  </a:cubicBezTo>
                  <a:cubicBezTo>
                    <a:pt x="181673" y="49545"/>
                    <a:pt x="223015" y="49212"/>
                    <a:pt x="264290" y="47625"/>
                  </a:cubicBezTo>
                  <a:cubicBezTo>
                    <a:pt x="275403" y="46037"/>
                    <a:pt x="286690" y="45386"/>
                    <a:pt x="297628" y="42862"/>
                  </a:cubicBezTo>
                  <a:cubicBezTo>
                    <a:pt x="359405" y="28605"/>
                    <a:pt x="302459" y="38084"/>
                    <a:pt x="340490" y="28575"/>
                  </a:cubicBezTo>
                  <a:cubicBezTo>
                    <a:pt x="364410" y="22594"/>
                    <a:pt x="353330" y="25882"/>
                    <a:pt x="373828" y="19050"/>
                  </a:cubicBezTo>
                  <a:cubicBezTo>
                    <a:pt x="378590" y="15875"/>
                    <a:pt x="382502" y="10648"/>
                    <a:pt x="388115" y="9525"/>
                  </a:cubicBezTo>
                  <a:cubicBezTo>
                    <a:pt x="406860" y="5776"/>
                    <a:pt x="426317" y="7288"/>
                    <a:pt x="445265" y="4762"/>
                  </a:cubicBezTo>
                  <a:cubicBezTo>
                    <a:pt x="450241" y="4099"/>
                    <a:pt x="454790" y="1587"/>
                    <a:pt x="459553" y="0"/>
                  </a:cubicBezTo>
                  <a:cubicBezTo>
                    <a:pt x="477015" y="1587"/>
                    <a:pt x="494672" y="1715"/>
                    <a:pt x="511940" y="4762"/>
                  </a:cubicBezTo>
                  <a:cubicBezTo>
                    <a:pt x="521827" y="6507"/>
                    <a:pt x="530990" y="11112"/>
                    <a:pt x="540515" y="14287"/>
                  </a:cubicBezTo>
                  <a:cubicBezTo>
                    <a:pt x="562485" y="21610"/>
                    <a:pt x="549876" y="18065"/>
                    <a:pt x="578615" y="23812"/>
                  </a:cubicBezTo>
                  <a:cubicBezTo>
                    <a:pt x="596078" y="22225"/>
                    <a:pt x="613622" y="21367"/>
                    <a:pt x="631003" y="19050"/>
                  </a:cubicBezTo>
                  <a:cubicBezTo>
                    <a:pt x="637491" y="18185"/>
                    <a:pt x="643552" y="15052"/>
                    <a:pt x="650053" y="14287"/>
                  </a:cubicBezTo>
                  <a:cubicBezTo>
                    <a:pt x="670610" y="11869"/>
                    <a:pt x="691328" y="11112"/>
                    <a:pt x="711965" y="9525"/>
                  </a:cubicBezTo>
                  <a:cubicBezTo>
                    <a:pt x="729428" y="11112"/>
                    <a:pt x="747594" y="9130"/>
                    <a:pt x="764353" y="14287"/>
                  </a:cubicBezTo>
                  <a:cubicBezTo>
                    <a:pt x="769824" y="15970"/>
                    <a:pt x="772591" y="22998"/>
                    <a:pt x="773878" y="28575"/>
                  </a:cubicBezTo>
                  <a:cubicBezTo>
                    <a:pt x="777465" y="44121"/>
                    <a:pt x="776384" y="60406"/>
                    <a:pt x="778640" y="76200"/>
                  </a:cubicBezTo>
                  <a:cubicBezTo>
                    <a:pt x="779566" y="82680"/>
                    <a:pt x="781983" y="88860"/>
                    <a:pt x="783403" y="95250"/>
                  </a:cubicBezTo>
                  <a:cubicBezTo>
                    <a:pt x="785159" y="103152"/>
                    <a:pt x="786578" y="111125"/>
                    <a:pt x="788165" y="119062"/>
                  </a:cubicBezTo>
                  <a:cubicBezTo>
                    <a:pt x="944753" y="104828"/>
                    <a:pt x="749437" y="119062"/>
                    <a:pt x="883415" y="119062"/>
                  </a:cubicBezTo>
                  <a:cubicBezTo>
                    <a:pt x="902531" y="119062"/>
                    <a:pt x="921515" y="115887"/>
                    <a:pt x="940565" y="114300"/>
                  </a:cubicBezTo>
                  <a:cubicBezTo>
                    <a:pt x="954853" y="115887"/>
                    <a:pt x="969220" y="116876"/>
                    <a:pt x="983428" y="119062"/>
                  </a:cubicBezTo>
                  <a:cubicBezTo>
                    <a:pt x="994528" y="120770"/>
                    <a:pt x="1006100" y="125032"/>
                    <a:pt x="1016765" y="128587"/>
                  </a:cubicBezTo>
                  <a:cubicBezTo>
                    <a:pt x="1019940" y="133350"/>
                    <a:pt x="1023730" y="137755"/>
                    <a:pt x="1026290" y="142875"/>
                  </a:cubicBezTo>
                  <a:cubicBezTo>
                    <a:pt x="1031344" y="152983"/>
                    <a:pt x="1034590" y="165837"/>
                    <a:pt x="1026290" y="176212"/>
                  </a:cubicBezTo>
                  <a:cubicBezTo>
                    <a:pt x="1023154" y="180132"/>
                    <a:pt x="1016765" y="179387"/>
                    <a:pt x="1012003" y="180975"/>
                  </a:cubicBezTo>
                  <a:cubicBezTo>
                    <a:pt x="1010415" y="185737"/>
                    <a:pt x="1010790" y="191712"/>
                    <a:pt x="1007240" y="195262"/>
                  </a:cubicBezTo>
                  <a:cubicBezTo>
                    <a:pt x="1003690" y="198812"/>
                    <a:pt x="997823" y="198807"/>
                    <a:pt x="992953" y="200025"/>
                  </a:cubicBezTo>
                  <a:cubicBezTo>
                    <a:pt x="985100" y="201988"/>
                    <a:pt x="977078" y="203200"/>
                    <a:pt x="969140" y="204787"/>
                  </a:cubicBezTo>
                  <a:cubicBezTo>
                    <a:pt x="961203" y="203200"/>
                    <a:pt x="953422" y="200025"/>
                    <a:pt x="945328" y="200025"/>
                  </a:cubicBezTo>
                  <a:cubicBezTo>
                    <a:pt x="908491" y="200025"/>
                    <a:pt x="907872" y="201397"/>
                    <a:pt x="883415" y="209550"/>
                  </a:cubicBezTo>
                  <a:cubicBezTo>
                    <a:pt x="890639" y="214366"/>
                    <a:pt x="902131" y="223837"/>
                    <a:pt x="911990" y="223837"/>
                  </a:cubicBezTo>
                  <a:cubicBezTo>
                    <a:pt x="918535" y="223837"/>
                    <a:pt x="924622" y="220359"/>
                    <a:pt x="931040" y="219075"/>
                  </a:cubicBezTo>
                  <a:cubicBezTo>
                    <a:pt x="940509" y="217181"/>
                    <a:pt x="950090" y="215900"/>
                    <a:pt x="959615" y="214312"/>
                  </a:cubicBezTo>
                  <a:cubicBezTo>
                    <a:pt x="1024082" y="225058"/>
                    <a:pt x="955840" y="214754"/>
                    <a:pt x="1073915" y="223837"/>
                  </a:cubicBezTo>
                  <a:cubicBezTo>
                    <a:pt x="1102018" y="225999"/>
                    <a:pt x="1110867" y="228371"/>
                    <a:pt x="1135828" y="233362"/>
                  </a:cubicBezTo>
                  <a:cubicBezTo>
                    <a:pt x="1163433" y="227842"/>
                    <a:pt x="1158427" y="225915"/>
                    <a:pt x="1188215" y="233362"/>
                  </a:cubicBezTo>
                  <a:cubicBezTo>
                    <a:pt x="1197955" y="235797"/>
                    <a:pt x="1216790" y="242887"/>
                    <a:pt x="1216790" y="242887"/>
                  </a:cubicBezTo>
                  <a:cubicBezTo>
                    <a:pt x="1220495" y="246592"/>
                    <a:pt x="1239774" y="264003"/>
                    <a:pt x="1240603" y="271462"/>
                  </a:cubicBezTo>
                  <a:cubicBezTo>
                    <a:pt x="1241669" y="281059"/>
                    <a:pt x="1242199" y="292770"/>
                    <a:pt x="1235840" y="300037"/>
                  </a:cubicBezTo>
                  <a:cubicBezTo>
                    <a:pt x="1227506" y="309561"/>
                    <a:pt x="1175947" y="313477"/>
                    <a:pt x="1169165" y="314325"/>
                  </a:cubicBezTo>
                  <a:lnTo>
                    <a:pt x="1088203" y="309562"/>
                  </a:lnTo>
                  <a:cubicBezTo>
                    <a:pt x="1051701" y="307737"/>
                    <a:pt x="1015018" y="308561"/>
                    <a:pt x="978665" y="304800"/>
                  </a:cubicBezTo>
                  <a:cubicBezTo>
                    <a:pt x="968678" y="303767"/>
                    <a:pt x="950090" y="295275"/>
                    <a:pt x="950090" y="295275"/>
                  </a:cubicBezTo>
                  <a:cubicBezTo>
                    <a:pt x="945328" y="296862"/>
                    <a:pt x="940293" y="297792"/>
                    <a:pt x="935803" y="300037"/>
                  </a:cubicBezTo>
                  <a:cubicBezTo>
                    <a:pt x="930683" y="302597"/>
                    <a:pt x="926998" y="307917"/>
                    <a:pt x="921515" y="309562"/>
                  </a:cubicBezTo>
                  <a:cubicBezTo>
                    <a:pt x="902910" y="315144"/>
                    <a:pt x="817827" y="319015"/>
                    <a:pt x="816740" y="319087"/>
                  </a:cubicBezTo>
                  <a:cubicBezTo>
                    <a:pt x="815153" y="323850"/>
                    <a:pt x="816998" y="333375"/>
                    <a:pt x="811978" y="333375"/>
                  </a:cubicBezTo>
                  <a:cubicBezTo>
                    <a:pt x="806958" y="333375"/>
                    <a:pt x="810000" y="323264"/>
                    <a:pt x="807215" y="319087"/>
                  </a:cubicBezTo>
                  <a:cubicBezTo>
                    <a:pt x="795866" y="302063"/>
                    <a:pt x="792108" y="304595"/>
                    <a:pt x="773878" y="300037"/>
                  </a:cubicBezTo>
                  <a:cubicBezTo>
                    <a:pt x="765600" y="275206"/>
                    <a:pt x="775236" y="294365"/>
                    <a:pt x="754828" y="276225"/>
                  </a:cubicBezTo>
                  <a:cubicBezTo>
                    <a:pt x="744760" y="267276"/>
                    <a:pt x="726253" y="247650"/>
                    <a:pt x="726253" y="247650"/>
                  </a:cubicBezTo>
                  <a:cubicBezTo>
                    <a:pt x="724665" y="238125"/>
                    <a:pt x="725808" y="227712"/>
                    <a:pt x="721490" y="219075"/>
                  </a:cubicBezTo>
                  <a:cubicBezTo>
                    <a:pt x="718930" y="213956"/>
                    <a:pt x="709013" y="204120"/>
                    <a:pt x="707203" y="209550"/>
                  </a:cubicBezTo>
                  <a:cubicBezTo>
                    <a:pt x="700915" y="228414"/>
                    <a:pt x="712495" y="245007"/>
                    <a:pt x="716728" y="261937"/>
                  </a:cubicBezTo>
                  <a:cubicBezTo>
                    <a:pt x="718691" y="269790"/>
                    <a:pt x="719903" y="277812"/>
                    <a:pt x="721490" y="285750"/>
                  </a:cubicBezTo>
                  <a:cubicBezTo>
                    <a:pt x="717617" y="297370"/>
                    <a:pt x="716435" y="305093"/>
                    <a:pt x="707203" y="314325"/>
                  </a:cubicBezTo>
                  <a:cubicBezTo>
                    <a:pt x="703156" y="318372"/>
                    <a:pt x="697678" y="320675"/>
                    <a:pt x="692915" y="323850"/>
                  </a:cubicBezTo>
                  <a:cubicBezTo>
                    <a:pt x="691328" y="328612"/>
                    <a:pt x="691703" y="334587"/>
                    <a:pt x="688153" y="338137"/>
                  </a:cubicBezTo>
                  <a:cubicBezTo>
                    <a:pt x="684603" y="341687"/>
                    <a:pt x="676783" y="338815"/>
                    <a:pt x="673865" y="342900"/>
                  </a:cubicBezTo>
                  <a:cubicBezTo>
                    <a:pt x="668029" y="351070"/>
                    <a:pt x="664340" y="371475"/>
                    <a:pt x="664340" y="371475"/>
                  </a:cubicBezTo>
                  <a:cubicBezTo>
                    <a:pt x="667157" y="391193"/>
                    <a:pt x="659642" y="409575"/>
                    <a:pt x="683390" y="409575"/>
                  </a:cubicBezTo>
                  <a:cubicBezTo>
                    <a:pt x="691485" y="409575"/>
                    <a:pt x="699393" y="406942"/>
                    <a:pt x="707203" y="404812"/>
                  </a:cubicBezTo>
                  <a:cubicBezTo>
                    <a:pt x="716889" y="402170"/>
                    <a:pt x="735778" y="395287"/>
                    <a:pt x="735778" y="395287"/>
                  </a:cubicBezTo>
                  <a:cubicBezTo>
                    <a:pt x="819571" y="407259"/>
                    <a:pt x="714893" y="395287"/>
                    <a:pt x="807215" y="395287"/>
                  </a:cubicBezTo>
                  <a:cubicBezTo>
                    <a:pt x="829497" y="395287"/>
                    <a:pt x="851665" y="398462"/>
                    <a:pt x="873890" y="400050"/>
                  </a:cubicBezTo>
                  <a:cubicBezTo>
                    <a:pt x="891209" y="405822"/>
                    <a:pt x="888322" y="400626"/>
                    <a:pt x="892940" y="419100"/>
                  </a:cubicBezTo>
                  <a:cubicBezTo>
                    <a:pt x="893325" y="420640"/>
                    <a:pt x="888972" y="438943"/>
                    <a:pt x="888178" y="442912"/>
                  </a:cubicBezTo>
                  <a:close/>
                </a:path>
              </a:pathLst>
            </a:custGeom>
            <a:solidFill>
              <a:schemeClr val="tx1"/>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grpSp>
      <p:pic>
        <p:nvPicPr>
          <p:cNvPr id="4" name="Picture 3">
            <a:extLst>
              <a:ext uri="{FF2B5EF4-FFF2-40B4-BE49-F238E27FC236}">
                <a16:creationId xmlns:a16="http://schemas.microsoft.com/office/drawing/2014/main" id="{9B59A6B8-11BE-451A-A9A0-1BEFBD3357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0" y="4191000"/>
            <a:ext cx="2401557" cy="1455344"/>
          </a:xfrm>
          <a:prstGeom prst="rect">
            <a:avLst/>
          </a:prstGeom>
        </p:spPr>
      </p:pic>
    </p:spTree>
    <p:extLst>
      <p:ext uri="{BB962C8B-B14F-4D97-AF65-F5344CB8AC3E}">
        <p14:creationId xmlns:p14="http://schemas.microsoft.com/office/powerpoint/2010/main" val="1343872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Streamgage</a:t>
            </a:r>
            <a:r>
              <a:rPr lang="en-US" dirty="0"/>
              <a:t> Funding Sources, MN</a:t>
            </a:r>
          </a:p>
        </p:txBody>
      </p:sp>
      <p:graphicFrame>
        <p:nvGraphicFramePr>
          <p:cNvPr id="6" name="Chart 5"/>
          <p:cNvGraphicFramePr>
            <a:graphicFrameLocks/>
          </p:cNvGraphicFramePr>
          <p:nvPr>
            <p:extLst>
              <p:ext uri="{D42A27DB-BD31-4B8C-83A1-F6EECF244321}">
                <p14:modId xmlns:p14="http://schemas.microsoft.com/office/powerpoint/2010/main" val="543794117"/>
              </p:ext>
            </p:extLst>
          </p:nvPr>
        </p:nvGraphicFramePr>
        <p:xfrm>
          <a:off x="304800" y="1219200"/>
          <a:ext cx="8525155" cy="535293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a:extLst>
              <a:ext uri="{FF2B5EF4-FFF2-40B4-BE49-F238E27FC236}">
                <a16:creationId xmlns:a16="http://schemas.microsoft.com/office/drawing/2014/main" id="{BC091075-3EF5-428A-B5DC-1A10006C5863}"/>
              </a:ext>
            </a:extLst>
          </p:cNvPr>
          <p:cNvCxnSpPr>
            <a:cxnSpLocks/>
          </p:cNvCxnSpPr>
          <p:nvPr/>
        </p:nvCxnSpPr>
        <p:spPr>
          <a:xfrm flipH="1">
            <a:off x="2057400" y="2057400"/>
            <a:ext cx="457200" cy="1219200"/>
          </a:xfrm>
          <a:prstGeom prst="straightConnector1">
            <a:avLst/>
          </a:prstGeom>
          <a:ln w="50800">
            <a:tailEnd type="triangle"/>
          </a:ln>
        </p:spPr>
        <p:style>
          <a:lnRef idx="2">
            <a:schemeClr val="accent2"/>
          </a:lnRef>
          <a:fillRef idx="0">
            <a:schemeClr val="accent2"/>
          </a:fillRef>
          <a:effectRef idx="1">
            <a:schemeClr val="accent2"/>
          </a:effectRef>
          <a:fontRef idx="minor">
            <a:schemeClr val="tx1"/>
          </a:fontRef>
        </p:style>
      </p:cxnSp>
      <p:cxnSp>
        <p:nvCxnSpPr>
          <p:cNvPr id="8" name="Straight Arrow Connector 7">
            <a:extLst>
              <a:ext uri="{FF2B5EF4-FFF2-40B4-BE49-F238E27FC236}">
                <a16:creationId xmlns:a16="http://schemas.microsoft.com/office/drawing/2014/main" id="{26D98C29-A513-437D-84C3-7453B7EEF1CD}"/>
              </a:ext>
            </a:extLst>
          </p:cNvPr>
          <p:cNvCxnSpPr>
            <a:cxnSpLocks/>
          </p:cNvCxnSpPr>
          <p:nvPr/>
        </p:nvCxnSpPr>
        <p:spPr>
          <a:xfrm flipH="1">
            <a:off x="2438400" y="2209800"/>
            <a:ext cx="533400" cy="1242767"/>
          </a:xfrm>
          <a:prstGeom prst="straightConnector1">
            <a:avLst/>
          </a:prstGeom>
          <a:ln w="5080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98444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381000"/>
            <a:ext cx="8229600" cy="1323439"/>
          </a:xfrm>
          <a:prstGeom prst="rect">
            <a:avLst/>
          </a:prstGeom>
        </p:spPr>
        <p:txBody>
          <a:bodyPr wrap="square">
            <a:spAutoFit/>
          </a:bodyPr>
          <a:lstStyle/>
          <a:p>
            <a:r>
              <a:rPr lang="en-US" sz="4000" b="1" dirty="0">
                <a:solidFill>
                  <a:srgbClr val="FFFF00"/>
                </a:solidFill>
                <a:effectLst>
                  <a:outerShdw blurRad="38100" dist="38100" dir="2700000" algn="tl">
                    <a:srgbClr val="000000">
                      <a:alpha val="43137"/>
                    </a:srgbClr>
                  </a:outerShdw>
                </a:effectLst>
                <a:latin typeface="+mj-lt"/>
              </a:rPr>
              <a:t>Two components of data needed for basic </a:t>
            </a:r>
            <a:r>
              <a:rPr lang="en-US" sz="4000" b="1" dirty="0" err="1">
                <a:solidFill>
                  <a:srgbClr val="FFFF00"/>
                </a:solidFill>
                <a:effectLst>
                  <a:outerShdw blurRad="38100" dist="38100" dir="2700000" algn="tl">
                    <a:srgbClr val="000000">
                      <a:alpha val="43137"/>
                    </a:srgbClr>
                  </a:outerShdw>
                </a:effectLst>
                <a:latin typeface="+mj-lt"/>
              </a:rPr>
              <a:t>streamgaging</a:t>
            </a:r>
            <a:endParaRPr lang="en-US" sz="4000" b="1" dirty="0">
              <a:solidFill>
                <a:srgbClr val="FFFF00"/>
              </a:solidFill>
              <a:effectLst>
                <a:outerShdw blurRad="38100" dist="38100" dir="2700000" algn="tl">
                  <a:srgbClr val="000000">
                    <a:alpha val="43137"/>
                  </a:srgbClr>
                </a:outerShdw>
              </a:effectLst>
              <a:latin typeface="+mj-lt"/>
            </a:endParaRPr>
          </a:p>
        </p:txBody>
      </p:sp>
      <p:sp>
        <p:nvSpPr>
          <p:cNvPr id="5" name="Rectangle 4"/>
          <p:cNvSpPr/>
          <p:nvPr/>
        </p:nvSpPr>
        <p:spPr>
          <a:xfrm>
            <a:off x="328629" y="3733800"/>
            <a:ext cx="7251700" cy="2923877"/>
          </a:xfrm>
          <a:prstGeom prst="rect">
            <a:avLst/>
          </a:prstGeom>
        </p:spPr>
        <p:txBody>
          <a:bodyPr wrap="square">
            <a:spAutoFit/>
          </a:bodyPr>
          <a:lstStyle/>
          <a:p>
            <a:pPr marL="342900" indent="-342900">
              <a:buFont typeface="+mj-lt"/>
              <a:buAutoNum type="arabicPeriod"/>
            </a:pPr>
            <a:r>
              <a:rPr lang="en-US" sz="3200" b="1" dirty="0">
                <a:solidFill>
                  <a:srgbClr val="FFFF00"/>
                </a:solidFill>
                <a:latin typeface="+mj-lt"/>
              </a:rPr>
              <a:t> Stage of stream</a:t>
            </a:r>
          </a:p>
          <a:p>
            <a:pPr marL="339725"/>
            <a:r>
              <a:rPr lang="en-US" sz="3200" b="1" i="1" dirty="0">
                <a:latin typeface="+mj-lt"/>
              </a:rPr>
              <a:t>“gage height” or “river level”</a:t>
            </a:r>
          </a:p>
          <a:p>
            <a:pPr marL="514350" indent="-514350">
              <a:buFont typeface="+mj-lt"/>
              <a:buAutoNum type="arabicPeriod" startAt="2"/>
            </a:pPr>
            <a:r>
              <a:rPr lang="en-US" sz="3200" b="1" dirty="0">
                <a:solidFill>
                  <a:srgbClr val="FFFF00"/>
                </a:solidFill>
                <a:latin typeface="+mj-lt"/>
              </a:rPr>
              <a:t>Streamflow or discharge</a:t>
            </a:r>
          </a:p>
          <a:p>
            <a:pPr lvl="1"/>
            <a:r>
              <a:rPr lang="en-US" sz="3200" b="1" dirty="0">
                <a:latin typeface="+mj-lt"/>
              </a:rPr>
              <a:t>v</a:t>
            </a:r>
            <a:r>
              <a:rPr lang="en-US" sz="3200" b="1" i="1" dirty="0">
                <a:latin typeface="+mj-lt"/>
              </a:rPr>
              <a:t>olume of water flowing in the river past a given location, as rate</a:t>
            </a:r>
            <a:r>
              <a:rPr lang="en-US" sz="2400" b="1" i="1" dirty="0">
                <a:latin typeface="+mj-lt"/>
              </a:rPr>
              <a:t/>
            </a:r>
            <a:br>
              <a:rPr lang="en-US" sz="2400" b="1" i="1" dirty="0">
                <a:latin typeface="+mj-lt"/>
              </a:rPr>
            </a:br>
            <a:endParaRPr lang="en-US" sz="2400" b="1" i="1" dirty="0">
              <a:latin typeface="+mj-lt"/>
            </a:endParaRPr>
          </a:p>
        </p:txBody>
      </p:sp>
      <p:pic>
        <p:nvPicPr>
          <p:cNvPr id="4" name="Content Placeholder 6">
            <a:extLst>
              <a:ext uri="{FF2B5EF4-FFF2-40B4-BE49-F238E27FC236}">
                <a16:creationId xmlns:a16="http://schemas.microsoft.com/office/drawing/2014/main" id="{FBEF495D-E043-4714-9409-E69FD9E900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2549" y="1866262"/>
            <a:ext cx="3201251" cy="2400938"/>
          </a:xfrm>
          <a:prstGeom prst="rect">
            <a:avLst/>
          </a:prstGeom>
        </p:spPr>
      </p:pic>
    </p:spTree>
    <p:extLst>
      <p:ext uri="{BB962C8B-B14F-4D97-AF65-F5344CB8AC3E}">
        <p14:creationId xmlns:p14="http://schemas.microsoft.com/office/powerpoint/2010/main" val="1943371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Stilling well </a:t>
            </a:r>
            <a:r>
              <a:rPr lang="en-US" dirty="0" err="1"/>
              <a:t>streamgage</a:t>
            </a:r>
            <a:endParaRPr lang="en-US" dirty="0"/>
          </a:p>
        </p:txBody>
      </p:sp>
      <p:pic>
        <p:nvPicPr>
          <p:cNvPr id="13" name="Content Placeholder 12"/>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486400" y="1501056"/>
            <a:ext cx="3525119" cy="5297637"/>
          </a:xfrm>
        </p:spPr>
      </p:pic>
      <p:pic>
        <p:nvPicPr>
          <p:cNvPr id="14" name="Picture 25" descr="gage"/>
          <p:cNvPicPr>
            <a:picLocks noGrp="1" noChangeAspect="1" noChangeArrowheads="1"/>
          </p:cNvPicPr>
          <p:nvPr>
            <p:ph sz="half" idx="1"/>
          </p:nvPr>
        </p:nvPicPr>
        <p:blipFill>
          <a:blip r:embed="rId4" cstate="email">
            <a:lum contrast="-8000"/>
            <a:extLst>
              <a:ext uri="{28A0092B-C50C-407E-A947-70E740481C1C}">
                <a14:useLocalDpi xmlns:a14="http://schemas.microsoft.com/office/drawing/2010/main"/>
              </a:ext>
            </a:extLst>
          </a:blip>
          <a:srcRect/>
          <a:stretch>
            <a:fillRect/>
          </a:stretch>
        </p:blipFill>
        <p:spPr bwMode="auto">
          <a:xfrm>
            <a:off x="457200" y="1600200"/>
            <a:ext cx="4380304" cy="4276060"/>
          </a:xfrm>
          <a:prstGeom prst="rect">
            <a:avLst/>
          </a:prstGeom>
          <a:noFill/>
        </p:spPr>
      </p:pic>
    </p:spTree>
    <p:extLst>
      <p:ext uri="{BB962C8B-B14F-4D97-AF65-F5344CB8AC3E}">
        <p14:creationId xmlns:p14="http://schemas.microsoft.com/office/powerpoint/2010/main" val="2420721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401" name="Picture 25" descr="gage"/>
          <p:cNvPicPr>
            <a:picLocks noChangeAspect="1" noChangeArrowheads="1"/>
          </p:cNvPicPr>
          <p:nvPr/>
        </p:nvPicPr>
        <p:blipFill>
          <a:blip r:embed="rId3" cstate="email">
            <a:lum contrast="-8000"/>
            <a:extLst>
              <a:ext uri="{28A0092B-C50C-407E-A947-70E740481C1C}">
                <a14:useLocalDpi xmlns:a14="http://schemas.microsoft.com/office/drawing/2010/main"/>
              </a:ext>
            </a:extLst>
          </a:blip>
          <a:srcRect/>
          <a:stretch>
            <a:fillRect/>
          </a:stretch>
        </p:blipFill>
        <p:spPr bwMode="auto">
          <a:xfrm>
            <a:off x="388974" y="779172"/>
            <a:ext cx="3200400" cy="3124002"/>
          </a:xfrm>
          <a:prstGeom prst="rect">
            <a:avLst/>
          </a:prstGeom>
          <a:noFill/>
        </p:spPr>
      </p:pic>
      <p:sp>
        <p:nvSpPr>
          <p:cNvPr id="101402" name="Text Box 26"/>
          <p:cNvSpPr txBox="1">
            <a:spLocks noChangeArrowheads="1"/>
          </p:cNvSpPr>
          <p:nvPr/>
        </p:nvSpPr>
        <p:spPr bwMode="auto">
          <a:xfrm>
            <a:off x="1181986" y="1807404"/>
            <a:ext cx="2362200" cy="707886"/>
          </a:xfrm>
          <a:prstGeom prst="rect">
            <a:avLst/>
          </a:prstGeom>
          <a:noFill/>
          <a:ln w="12700">
            <a:noFill/>
            <a:miter lim="800000"/>
            <a:headEnd/>
            <a:tailEnd/>
          </a:ln>
          <a:effectLst/>
        </p:spPr>
        <p:txBody>
          <a:bodyPr>
            <a:spAutoFit/>
          </a:bodyPr>
          <a:lstStyle/>
          <a:p>
            <a:pPr marL="342900" indent="-342900" eaLnBrk="1" fontAlgn="auto" hangingPunct="1">
              <a:spcBef>
                <a:spcPct val="50000"/>
              </a:spcBef>
              <a:spcAft>
                <a:spcPts val="0"/>
              </a:spcAft>
              <a:buFontTx/>
              <a:buAutoNum type="arabicPeriod"/>
            </a:pPr>
            <a:r>
              <a:rPr lang="en-US" sz="2000" b="1" dirty="0">
                <a:solidFill>
                  <a:srgbClr val="FF3300"/>
                </a:solidFill>
              </a:rPr>
              <a:t>Continuously  record </a:t>
            </a:r>
            <a:r>
              <a:rPr lang="en-US" sz="2000" b="1" u="sng" dirty="0">
                <a:solidFill>
                  <a:srgbClr val="FF3300"/>
                </a:solidFill>
              </a:rPr>
              <a:t>stage</a:t>
            </a:r>
          </a:p>
        </p:txBody>
      </p:sp>
      <p:sp>
        <p:nvSpPr>
          <p:cNvPr id="31" name="Title 30"/>
          <p:cNvSpPr>
            <a:spLocks noGrp="1"/>
          </p:cNvSpPr>
          <p:nvPr>
            <p:ph type="title"/>
          </p:nvPr>
        </p:nvSpPr>
        <p:spPr>
          <a:xfrm>
            <a:off x="913003" y="0"/>
            <a:ext cx="6781800" cy="685800"/>
          </a:xfrm>
        </p:spPr>
        <p:txBody>
          <a:bodyPr>
            <a:normAutofit fontScale="90000"/>
          </a:bodyPr>
          <a:lstStyle/>
          <a:p>
            <a:r>
              <a:rPr lang="en-US" dirty="0" err="1"/>
              <a:t>Streamgaging</a:t>
            </a:r>
            <a:r>
              <a:rPr lang="en-US" dirty="0"/>
              <a:t> </a:t>
            </a:r>
            <a:r>
              <a:rPr lang="en-US" dirty="0" smtClean="0"/>
              <a:t>Process ~ 1</a:t>
            </a:r>
            <a:endParaRPr lang="en-US" dirty="0"/>
          </a:p>
        </p:txBody>
      </p:sp>
      <p:pic>
        <p:nvPicPr>
          <p:cNvPr id="38" name="Picture 2" descr="http://www.magazine.noaa.gov/stories/images/goes-n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1400" y="581597"/>
            <a:ext cx="926757" cy="1551057"/>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Arrow Connector 38"/>
          <p:cNvCxnSpPr/>
          <p:nvPr/>
        </p:nvCxnSpPr>
        <p:spPr>
          <a:xfrm>
            <a:off x="1295400" y="914400"/>
            <a:ext cx="2664234" cy="357188"/>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3753362" y="1524000"/>
            <a:ext cx="291416" cy="2482655"/>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37" name="Picture 16" descr="http://waterdata.usgs.gov/nwisweb/graph?agency_cd=USGS&amp;site_no=05280000&amp;parm_cd=00065&amp;period=7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2338" y="4006655"/>
            <a:ext cx="3557296" cy="24703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0A4746-348D-4FEA-BFC8-00AA263B488A}"/>
              </a:ext>
            </a:extLst>
          </p:cNvPr>
          <p:cNvSpPr txBox="1"/>
          <p:nvPr/>
        </p:nvSpPr>
        <p:spPr>
          <a:xfrm>
            <a:off x="2602379" y="5817218"/>
            <a:ext cx="1200970" cy="523220"/>
          </a:xfrm>
          <a:prstGeom prst="rect">
            <a:avLst/>
          </a:prstGeom>
          <a:noFill/>
        </p:spPr>
        <p:txBody>
          <a:bodyPr wrap="none" rtlCol="0">
            <a:spAutoFit/>
          </a:bodyPr>
          <a:lstStyle/>
          <a:p>
            <a:r>
              <a:rPr lang="en-US" sz="2800" b="1" dirty="0">
                <a:solidFill>
                  <a:srgbClr val="00B050"/>
                </a:solidFill>
              </a:rPr>
              <a:t>USGS</a:t>
            </a:r>
          </a:p>
        </p:txBody>
      </p:sp>
    </p:spTree>
    <p:extLst>
      <p:ext uri="{BB962C8B-B14F-4D97-AF65-F5344CB8AC3E}">
        <p14:creationId xmlns:p14="http://schemas.microsoft.com/office/powerpoint/2010/main" val="120911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401" name="Picture 25" descr="gage"/>
          <p:cNvPicPr>
            <a:picLocks noChangeAspect="1" noChangeArrowheads="1"/>
          </p:cNvPicPr>
          <p:nvPr/>
        </p:nvPicPr>
        <p:blipFill>
          <a:blip r:embed="rId3" cstate="email">
            <a:lum contrast="-8000"/>
            <a:extLst>
              <a:ext uri="{28A0092B-C50C-407E-A947-70E740481C1C}">
                <a14:useLocalDpi xmlns:a14="http://schemas.microsoft.com/office/drawing/2010/main"/>
              </a:ext>
            </a:extLst>
          </a:blip>
          <a:srcRect/>
          <a:stretch>
            <a:fillRect/>
          </a:stretch>
        </p:blipFill>
        <p:spPr bwMode="auto">
          <a:xfrm>
            <a:off x="388974" y="779172"/>
            <a:ext cx="3200400" cy="3124002"/>
          </a:xfrm>
          <a:prstGeom prst="rect">
            <a:avLst/>
          </a:prstGeom>
          <a:noFill/>
        </p:spPr>
      </p:pic>
      <p:sp>
        <p:nvSpPr>
          <p:cNvPr id="101402" name="Text Box 26"/>
          <p:cNvSpPr txBox="1">
            <a:spLocks noChangeArrowheads="1"/>
          </p:cNvSpPr>
          <p:nvPr/>
        </p:nvSpPr>
        <p:spPr bwMode="auto">
          <a:xfrm>
            <a:off x="1181986" y="1807404"/>
            <a:ext cx="2362200" cy="707886"/>
          </a:xfrm>
          <a:prstGeom prst="rect">
            <a:avLst/>
          </a:prstGeom>
          <a:noFill/>
          <a:ln w="12700">
            <a:noFill/>
            <a:miter lim="800000"/>
            <a:headEnd/>
            <a:tailEnd/>
          </a:ln>
          <a:effectLst/>
        </p:spPr>
        <p:txBody>
          <a:bodyPr>
            <a:spAutoFit/>
          </a:bodyPr>
          <a:lstStyle/>
          <a:p>
            <a:pPr marL="342900" indent="-342900" eaLnBrk="1" fontAlgn="auto" hangingPunct="1">
              <a:spcBef>
                <a:spcPct val="50000"/>
              </a:spcBef>
              <a:spcAft>
                <a:spcPts val="0"/>
              </a:spcAft>
              <a:buFontTx/>
              <a:buAutoNum type="arabicPeriod"/>
            </a:pPr>
            <a:r>
              <a:rPr lang="en-US" sz="2000" b="1" dirty="0">
                <a:solidFill>
                  <a:srgbClr val="FF3300"/>
                </a:solidFill>
              </a:rPr>
              <a:t>Continuously  record </a:t>
            </a:r>
            <a:r>
              <a:rPr lang="en-US" sz="2000" b="1" u="sng" dirty="0">
                <a:solidFill>
                  <a:srgbClr val="FF3300"/>
                </a:solidFill>
              </a:rPr>
              <a:t>stage</a:t>
            </a:r>
          </a:p>
        </p:txBody>
      </p:sp>
      <p:sp>
        <p:nvSpPr>
          <p:cNvPr id="31" name="Title 30"/>
          <p:cNvSpPr>
            <a:spLocks noGrp="1"/>
          </p:cNvSpPr>
          <p:nvPr>
            <p:ph type="title"/>
          </p:nvPr>
        </p:nvSpPr>
        <p:spPr>
          <a:xfrm>
            <a:off x="913003" y="0"/>
            <a:ext cx="6781800" cy="685800"/>
          </a:xfrm>
        </p:spPr>
        <p:txBody>
          <a:bodyPr>
            <a:normAutofit fontScale="90000"/>
          </a:bodyPr>
          <a:lstStyle/>
          <a:p>
            <a:r>
              <a:rPr lang="en-US" dirty="0" err="1"/>
              <a:t>Streamgaging</a:t>
            </a:r>
            <a:r>
              <a:rPr lang="en-US" dirty="0"/>
              <a:t> </a:t>
            </a:r>
            <a:r>
              <a:rPr lang="en-US" dirty="0" smtClean="0"/>
              <a:t>Process ~ 2</a:t>
            </a:r>
            <a:endParaRPr lang="en-US" dirty="0"/>
          </a:p>
        </p:txBody>
      </p:sp>
      <p:pic>
        <p:nvPicPr>
          <p:cNvPr id="38" name="Picture 2" descr="http://www.magazine.noaa.gov/stories/images/goes-n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1400" y="581597"/>
            <a:ext cx="926757" cy="1551057"/>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Arrow Connector 38"/>
          <p:cNvCxnSpPr/>
          <p:nvPr/>
        </p:nvCxnSpPr>
        <p:spPr>
          <a:xfrm>
            <a:off x="1295400" y="914400"/>
            <a:ext cx="2664234" cy="357188"/>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3753362" y="1524000"/>
            <a:ext cx="291416" cy="2482655"/>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23622" y="1563834"/>
            <a:ext cx="2524449" cy="2613060"/>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123622" y="1563834"/>
            <a:ext cx="629024" cy="2667000"/>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95700" y="4298881"/>
            <a:ext cx="2952371" cy="2281600"/>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48400" y="4230834"/>
            <a:ext cx="2646129" cy="1886723"/>
          </a:xfrm>
          <a:prstGeom prst="rect">
            <a:avLst/>
          </a:prstGeom>
        </p:spPr>
      </p:pic>
      <p:pic>
        <p:nvPicPr>
          <p:cNvPr id="37" name="Picture 16" descr="http://waterdata.usgs.gov/nwisweb/graph?agency_cd=USGS&amp;site_no=05280000&amp;parm_cd=00065&amp;period=7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2338" y="4006655"/>
            <a:ext cx="3557296" cy="247034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9DDD17B-19B9-4979-B640-30F1C19966F1}"/>
              </a:ext>
            </a:extLst>
          </p:cNvPr>
          <p:cNvSpPr txBox="1"/>
          <p:nvPr/>
        </p:nvSpPr>
        <p:spPr>
          <a:xfrm>
            <a:off x="2602379" y="5817218"/>
            <a:ext cx="1200970" cy="523220"/>
          </a:xfrm>
          <a:prstGeom prst="rect">
            <a:avLst/>
          </a:prstGeom>
          <a:noFill/>
        </p:spPr>
        <p:txBody>
          <a:bodyPr wrap="none" rtlCol="0">
            <a:spAutoFit/>
          </a:bodyPr>
          <a:lstStyle/>
          <a:p>
            <a:r>
              <a:rPr lang="en-US" sz="2800" b="1" dirty="0">
                <a:solidFill>
                  <a:srgbClr val="00B050"/>
                </a:solidFill>
              </a:rPr>
              <a:t>USGS</a:t>
            </a:r>
          </a:p>
        </p:txBody>
      </p:sp>
      <p:sp>
        <p:nvSpPr>
          <p:cNvPr id="14" name="TextBox 13">
            <a:extLst>
              <a:ext uri="{FF2B5EF4-FFF2-40B4-BE49-F238E27FC236}">
                <a16:creationId xmlns:a16="http://schemas.microsoft.com/office/drawing/2014/main" id="{9A21FB16-930A-45B2-91AB-768B0CD89424}"/>
              </a:ext>
            </a:extLst>
          </p:cNvPr>
          <p:cNvSpPr txBox="1"/>
          <p:nvPr/>
        </p:nvSpPr>
        <p:spPr>
          <a:xfrm>
            <a:off x="4802796" y="5398173"/>
            <a:ext cx="1021433" cy="523220"/>
          </a:xfrm>
          <a:prstGeom prst="rect">
            <a:avLst/>
          </a:prstGeom>
          <a:noFill/>
        </p:spPr>
        <p:txBody>
          <a:bodyPr wrap="none" rtlCol="0">
            <a:spAutoFit/>
          </a:bodyPr>
          <a:lstStyle/>
          <a:p>
            <a:r>
              <a:rPr lang="en-US" sz="2800" b="1" dirty="0">
                <a:solidFill>
                  <a:srgbClr val="00B050"/>
                </a:solidFill>
              </a:rPr>
              <a:t>NWS</a:t>
            </a:r>
          </a:p>
        </p:txBody>
      </p:sp>
      <p:sp>
        <p:nvSpPr>
          <p:cNvPr id="15" name="TextBox 14">
            <a:extLst>
              <a:ext uri="{FF2B5EF4-FFF2-40B4-BE49-F238E27FC236}">
                <a16:creationId xmlns:a16="http://schemas.microsoft.com/office/drawing/2014/main" id="{84F1C18E-E121-4651-B72D-C755C6D19804}"/>
              </a:ext>
            </a:extLst>
          </p:cNvPr>
          <p:cNvSpPr txBox="1"/>
          <p:nvPr/>
        </p:nvSpPr>
        <p:spPr>
          <a:xfrm>
            <a:off x="7072242" y="5136563"/>
            <a:ext cx="1441420" cy="523220"/>
          </a:xfrm>
          <a:prstGeom prst="rect">
            <a:avLst/>
          </a:prstGeom>
          <a:noFill/>
        </p:spPr>
        <p:txBody>
          <a:bodyPr wrap="none" rtlCol="0">
            <a:spAutoFit/>
          </a:bodyPr>
          <a:lstStyle/>
          <a:p>
            <a:r>
              <a:rPr lang="en-US" sz="2800" b="1" dirty="0">
                <a:solidFill>
                  <a:srgbClr val="00B050"/>
                </a:solidFill>
              </a:rPr>
              <a:t>USACE</a:t>
            </a:r>
          </a:p>
        </p:txBody>
      </p:sp>
    </p:spTree>
    <p:extLst>
      <p:ext uri="{BB962C8B-B14F-4D97-AF65-F5344CB8AC3E}">
        <p14:creationId xmlns:p14="http://schemas.microsoft.com/office/powerpoint/2010/main" val="3586227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4" name="Picture 16" descr="http://waterdata.usgs.gov/nwisweb/graph?agency_cd=USGS&amp;site_no=05280000&amp;parm_cd=00065&amp;period=7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48534" y="4006655"/>
            <a:ext cx="2311100" cy="1604931"/>
          </a:xfrm>
          <a:prstGeom prst="rect">
            <a:avLst/>
          </a:prstGeom>
          <a:noFill/>
          <a:extLst>
            <a:ext uri="{909E8E84-426E-40DD-AFC4-6F175D3DCCD1}">
              <a14:hiddenFill xmlns:a14="http://schemas.microsoft.com/office/drawing/2010/main">
                <a:solidFill>
                  <a:srgbClr val="FFFFFF"/>
                </a:solidFill>
              </a14:hiddenFill>
            </a:ext>
          </a:extLst>
        </p:spPr>
      </p:pic>
      <p:sp>
        <p:nvSpPr>
          <p:cNvPr id="101393" name="Oval 17"/>
          <p:cNvSpPr>
            <a:spLocks noChangeArrowheads="1"/>
          </p:cNvSpPr>
          <p:nvPr/>
        </p:nvSpPr>
        <p:spPr bwMode="auto">
          <a:xfrm>
            <a:off x="7167563" y="1209560"/>
            <a:ext cx="44450" cy="49212"/>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pic>
        <p:nvPicPr>
          <p:cNvPr id="101401" name="Picture 25" descr="gage"/>
          <p:cNvPicPr>
            <a:picLocks noChangeAspect="1" noChangeArrowheads="1"/>
          </p:cNvPicPr>
          <p:nvPr/>
        </p:nvPicPr>
        <p:blipFill>
          <a:blip r:embed="rId4" cstate="email">
            <a:lum contrast="-8000"/>
            <a:extLst>
              <a:ext uri="{28A0092B-C50C-407E-A947-70E740481C1C}">
                <a14:useLocalDpi xmlns:a14="http://schemas.microsoft.com/office/drawing/2010/main"/>
              </a:ext>
            </a:extLst>
          </a:blip>
          <a:srcRect/>
          <a:stretch>
            <a:fillRect/>
          </a:stretch>
        </p:blipFill>
        <p:spPr bwMode="auto">
          <a:xfrm>
            <a:off x="388974" y="779172"/>
            <a:ext cx="3200400" cy="3124002"/>
          </a:xfrm>
          <a:prstGeom prst="rect">
            <a:avLst/>
          </a:prstGeom>
          <a:noFill/>
        </p:spPr>
      </p:pic>
      <p:sp>
        <p:nvSpPr>
          <p:cNvPr id="101402" name="Text Box 26"/>
          <p:cNvSpPr txBox="1">
            <a:spLocks noChangeArrowheads="1"/>
          </p:cNvSpPr>
          <p:nvPr/>
        </p:nvSpPr>
        <p:spPr bwMode="auto">
          <a:xfrm>
            <a:off x="1181986" y="1807404"/>
            <a:ext cx="2362200" cy="707886"/>
          </a:xfrm>
          <a:prstGeom prst="rect">
            <a:avLst/>
          </a:prstGeom>
          <a:noFill/>
          <a:ln w="12700">
            <a:noFill/>
            <a:miter lim="800000"/>
            <a:headEnd/>
            <a:tailEnd/>
          </a:ln>
          <a:effectLst/>
        </p:spPr>
        <p:txBody>
          <a:bodyPr>
            <a:spAutoFit/>
          </a:bodyPr>
          <a:lstStyle/>
          <a:p>
            <a:pPr marL="342900" indent="-342900" eaLnBrk="1" fontAlgn="auto" hangingPunct="1">
              <a:spcBef>
                <a:spcPct val="50000"/>
              </a:spcBef>
              <a:spcAft>
                <a:spcPts val="0"/>
              </a:spcAft>
              <a:buFontTx/>
              <a:buAutoNum type="arabicPeriod"/>
            </a:pPr>
            <a:r>
              <a:rPr lang="en-US" sz="2000" b="1" dirty="0">
                <a:solidFill>
                  <a:srgbClr val="FF3300"/>
                </a:solidFill>
              </a:rPr>
              <a:t>Continuously  record </a:t>
            </a:r>
            <a:r>
              <a:rPr lang="en-US" sz="2000" b="1" u="sng" dirty="0">
                <a:solidFill>
                  <a:srgbClr val="FF3300"/>
                </a:solidFill>
              </a:rPr>
              <a:t>stage</a:t>
            </a:r>
          </a:p>
        </p:txBody>
      </p:sp>
      <p:sp>
        <p:nvSpPr>
          <p:cNvPr id="31" name="Title 30"/>
          <p:cNvSpPr>
            <a:spLocks noGrp="1"/>
          </p:cNvSpPr>
          <p:nvPr>
            <p:ph type="title"/>
          </p:nvPr>
        </p:nvSpPr>
        <p:spPr>
          <a:xfrm>
            <a:off x="913003" y="0"/>
            <a:ext cx="6781800" cy="685800"/>
          </a:xfrm>
        </p:spPr>
        <p:txBody>
          <a:bodyPr>
            <a:normAutofit fontScale="90000"/>
          </a:bodyPr>
          <a:lstStyle/>
          <a:p>
            <a:r>
              <a:rPr lang="en-US" dirty="0" err="1"/>
              <a:t>Streamgaging</a:t>
            </a:r>
            <a:r>
              <a:rPr lang="en-US" dirty="0"/>
              <a:t> </a:t>
            </a:r>
            <a:r>
              <a:rPr lang="en-US" dirty="0" smtClean="0"/>
              <a:t>Process ~ 3</a:t>
            </a:r>
            <a:endParaRPr lang="en-US" dirty="0"/>
          </a:p>
        </p:txBody>
      </p:sp>
      <p:pic>
        <p:nvPicPr>
          <p:cNvPr id="3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17162" y="900698"/>
            <a:ext cx="4750638" cy="2079487"/>
          </a:xfrm>
          <a:prstGeom prst="rect">
            <a:avLst/>
          </a:prstGeom>
          <a:noFill/>
          <a:ln w="12700">
            <a:noFill/>
            <a:miter lim="800000"/>
            <a:headEnd type="none" w="sm" len="sm"/>
            <a:tailEnd type="none" w="sm" len="sm"/>
          </a:ln>
          <a:effectLst/>
        </p:spPr>
      </p:pic>
      <p:pic>
        <p:nvPicPr>
          <p:cNvPr id="30" name="Picture 32" descr="P:\FieldArchive\05318195\wy2011\photos\05318195.20110323\05318195ActionADCPCompass (3).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321204" y="661219"/>
            <a:ext cx="1447800" cy="7801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77070" y="2661339"/>
            <a:ext cx="4551187" cy="270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01403" name="Text Box 27"/>
          <p:cNvSpPr txBox="1">
            <a:spLocks noChangeArrowheads="1"/>
          </p:cNvSpPr>
          <p:nvPr/>
        </p:nvSpPr>
        <p:spPr bwMode="auto">
          <a:xfrm>
            <a:off x="4258986" y="2393081"/>
            <a:ext cx="4787354" cy="646331"/>
          </a:xfrm>
          <a:prstGeom prst="rect">
            <a:avLst/>
          </a:prstGeom>
          <a:noFill/>
          <a:ln w="12700">
            <a:noFill/>
            <a:miter lim="800000"/>
            <a:headEnd/>
            <a:tailEnd/>
          </a:ln>
          <a:effectLst/>
        </p:spPr>
        <p:txBody>
          <a:bodyPr wrap="square">
            <a:spAutoFit/>
          </a:bodyPr>
          <a:lstStyle/>
          <a:p>
            <a:pPr eaLnBrk="1" fontAlgn="auto" hangingPunct="1">
              <a:spcBef>
                <a:spcPts val="0"/>
              </a:spcBef>
              <a:spcAft>
                <a:spcPts val="0"/>
              </a:spcAft>
            </a:pPr>
            <a:r>
              <a:rPr lang="en-US" sz="1800" b="1" dirty="0">
                <a:solidFill>
                  <a:srgbClr val="FF0000"/>
                </a:solidFill>
              </a:rPr>
              <a:t>2. Frequently </a:t>
            </a:r>
          </a:p>
          <a:p>
            <a:pPr eaLnBrk="1" fontAlgn="auto" hangingPunct="1">
              <a:spcBef>
                <a:spcPts val="0"/>
              </a:spcBef>
              <a:spcAft>
                <a:spcPts val="0"/>
              </a:spcAft>
            </a:pPr>
            <a:r>
              <a:rPr lang="en-US" sz="1800" b="1" dirty="0">
                <a:solidFill>
                  <a:srgbClr val="FF0000"/>
                </a:solidFill>
              </a:rPr>
              <a:t>visit site to physically measure </a:t>
            </a:r>
            <a:r>
              <a:rPr lang="en-US" sz="1800" b="1" u="sng" dirty="0">
                <a:solidFill>
                  <a:srgbClr val="FF0000"/>
                </a:solidFill>
              </a:rPr>
              <a:t>discharge</a:t>
            </a:r>
          </a:p>
        </p:txBody>
      </p:sp>
    </p:spTree>
    <p:extLst>
      <p:ext uri="{BB962C8B-B14F-4D97-AF65-F5344CB8AC3E}">
        <p14:creationId xmlns:p14="http://schemas.microsoft.com/office/powerpoint/2010/main" val="27293374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4" name="Picture 16" descr="http://waterdata.usgs.gov/nwisweb/graph?agency_cd=USGS&amp;site_no=05280000&amp;parm_cd=00065&amp;period=7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48534" y="4006655"/>
            <a:ext cx="2311100" cy="1604931"/>
          </a:xfrm>
          <a:prstGeom prst="rect">
            <a:avLst/>
          </a:prstGeom>
          <a:noFill/>
          <a:extLst>
            <a:ext uri="{909E8E84-426E-40DD-AFC4-6F175D3DCCD1}">
              <a14:hiddenFill xmlns:a14="http://schemas.microsoft.com/office/drawing/2010/main">
                <a:solidFill>
                  <a:srgbClr val="FFFFFF"/>
                </a:solidFill>
              </a14:hiddenFill>
            </a:ext>
          </a:extLst>
        </p:spPr>
      </p:pic>
      <p:sp>
        <p:nvSpPr>
          <p:cNvPr id="101393" name="Oval 17"/>
          <p:cNvSpPr>
            <a:spLocks noChangeArrowheads="1"/>
          </p:cNvSpPr>
          <p:nvPr/>
        </p:nvSpPr>
        <p:spPr bwMode="auto">
          <a:xfrm>
            <a:off x="7167563" y="1209560"/>
            <a:ext cx="44450" cy="49212"/>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pic>
        <p:nvPicPr>
          <p:cNvPr id="101401" name="Picture 25" descr="gage"/>
          <p:cNvPicPr>
            <a:picLocks noChangeAspect="1" noChangeArrowheads="1"/>
          </p:cNvPicPr>
          <p:nvPr/>
        </p:nvPicPr>
        <p:blipFill>
          <a:blip r:embed="rId5" cstate="email">
            <a:lum contrast="-8000"/>
            <a:extLst>
              <a:ext uri="{28A0092B-C50C-407E-A947-70E740481C1C}">
                <a14:useLocalDpi xmlns:a14="http://schemas.microsoft.com/office/drawing/2010/main"/>
              </a:ext>
            </a:extLst>
          </a:blip>
          <a:srcRect/>
          <a:stretch>
            <a:fillRect/>
          </a:stretch>
        </p:blipFill>
        <p:spPr bwMode="auto">
          <a:xfrm>
            <a:off x="388974" y="779172"/>
            <a:ext cx="3200400" cy="3124002"/>
          </a:xfrm>
          <a:prstGeom prst="rect">
            <a:avLst/>
          </a:prstGeom>
          <a:noFill/>
        </p:spPr>
      </p:pic>
      <p:sp>
        <p:nvSpPr>
          <p:cNvPr id="101402" name="Text Box 26"/>
          <p:cNvSpPr txBox="1">
            <a:spLocks noChangeArrowheads="1"/>
          </p:cNvSpPr>
          <p:nvPr/>
        </p:nvSpPr>
        <p:spPr bwMode="auto">
          <a:xfrm>
            <a:off x="1181986" y="1807404"/>
            <a:ext cx="2362200" cy="707886"/>
          </a:xfrm>
          <a:prstGeom prst="rect">
            <a:avLst/>
          </a:prstGeom>
          <a:noFill/>
          <a:ln w="12700">
            <a:noFill/>
            <a:miter lim="800000"/>
            <a:headEnd/>
            <a:tailEnd/>
          </a:ln>
          <a:effectLst/>
        </p:spPr>
        <p:txBody>
          <a:bodyPr>
            <a:spAutoFit/>
          </a:bodyPr>
          <a:lstStyle/>
          <a:p>
            <a:pPr marL="342900" indent="-342900" eaLnBrk="1" fontAlgn="auto" hangingPunct="1">
              <a:spcBef>
                <a:spcPct val="50000"/>
              </a:spcBef>
              <a:spcAft>
                <a:spcPts val="0"/>
              </a:spcAft>
              <a:buFontTx/>
              <a:buAutoNum type="arabicPeriod"/>
            </a:pPr>
            <a:r>
              <a:rPr lang="en-US" sz="2000" b="1" dirty="0">
                <a:solidFill>
                  <a:srgbClr val="FF3300"/>
                </a:solidFill>
              </a:rPr>
              <a:t>Continuously  record </a:t>
            </a:r>
            <a:r>
              <a:rPr lang="en-US" sz="2000" b="1" u="sng" dirty="0">
                <a:solidFill>
                  <a:srgbClr val="FF3300"/>
                </a:solidFill>
              </a:rPr>
              <a:t>stage</a:t>
            </a:r>
          </a:p>
        </p:txBody>
      </p:sp>
      <p:sp>
        <p:nvSpPr>
          <p:cNvPr id="31" name="Title 30"/>
          <p:cNvSpPr>
            <a:spLocks noGrp="1"/>
          </p:cNvSpPr>
          <p:nvPr>
            <p:ph type="title"/>
          </p:nvPr>
        </p:nvSpPr>
        <p:spPr>
          <a:xfrm>
            <a:off x="913003" y="0"/>
            <a:ext cx="6781800" cy="685800"/>
          </a:xfrm>
        </p:spPr>
        <p:txBody>
          <a:bodyPr>
            <a:normAutofit fontScale="90000"/>
          </a:bodyPr>
          <a:lstStyle/>
          <a:p>
            <a:r>
              <a:rPr lang="en-US" dirty="0" err="1"/>
              <a:t>Streamgaging</a:t>
            </a:r>
            <a:r>
              <a:rPr lang="en-US" dirty="0"/>
              <a:t> </a:t>
            </a:r>
            <a:r>
              <a:rPr lang="en-US" dirty="0" smtClean="0"/>
              <a:t>Process ~ 4</a:t>
            </a:r>
            <a:endParaRPr lang="en-US" dirty="0"/>
          </a:p>
        </p:txBody>
      </p:sp>
      <p:pic>
        <p:nvPicPr>
          <p:cNvPr id="33"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17162" y="900698"/>
            <a:ext cx="4750638" cy="2079487"/>
          </a:xfrm>
          <a:prstGeom prst="rect">
            <a:avLst/>
          </a:prstGeom>
          <a:noFill/>
          <a:ln w="12700">
            <a:noFill/>
            <a:miter lim="800000"/>
            <a:headEnd type="none" w="sm" len="sm"/>
            <a:tailEnd type="none" w="sm" len="sm"/>
          </a:ln>
          <a:effectLst/>
        </p:spPr>
      </p:pic>
      <p:graphicFrame>
        <p:nvGraphicFramePr>
          <p:cNvPr id="101386" name="Object 10"/>
          <p:cNvGraphicFramePr>
            <a:graphicFrameLocks noChangeAspect="1"/>
          </p:cNvGraphicFramePr>
          <p:nvPr>
            <p:extLst/>
          </p:nvPr>
        </p:nvGraphicFramePr>
        <p:xfrm>
          <a:off x="4267201" y="3124199"/>
          <a:ext cx="4851691" cy="3000369"/>
        </p:xfrm>
        <a:graphic>
          <a:graphicData uri="http://schemas.openxmlformats.org/presentationml/2006/ole">
            <mc:AlternateContent xmlns:mc="http://schemas.openxmlformats.org/markup-compatibility/2006">
              <mc:Choice xmlns:v="urn:schemas-microsoft-com:vml" Requires="v">
                <p:oleObj spid="_x0000_s30783" name="Worksheet" r:id="rId7" imgW="9991837" imgH="6477112" progId="Excel.Sheet.8">
                  <p:embed/>
                </p:oleObj>
              </mc:Choice>
              <mc:Fallback>
                <p:oleObj name="Worksheet" r:id="rId7" imgW="9991837" imgH="6477112"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t="11688" r="3401"/>
                      <a:stretch>
                        <a:fillRect/>
                      </a:stretch>
                    </p:blipFill>
                    <p:spPr bwMode="auto">
                      <a:xfrm>
                        <a:off x="4267201" y="3124199"/>
                        <a:ext cx="4851691" cy="3000369"/>
                      </a:xfrm>
                      <a:prstGeom prst="rect">
                        <a:avLst/>
                      </a:prstGeom>
                      <a:solidFill>
                        <a:schemeClr val="accent3">
                          <a:lumMod val="60000"/>
                          <a:lumOff val="40000"/>
                        </a:schemeClr>
                      </a:solidFill>
                      <a:ln>
                        <a:noFill/>
                      </a:ln>
                      <a:effectLst/>
                      <a:extLst/>
                    </p:spPr>
                  </p:pic>
                </p:oleObj>
              </mc:Fallback>
            </mc:AlternateContent>
          </a:graphicData>
        </a:graphic>
      </p:graphicFrame>
      <p:grpSp>
        <p:nvGrpSpPr>
          <p:cNvPr id="2" name="Group 38"/>
          <p:cNvGrpSpPr/>
          <p:nvPr/>
        </p:nvGrpSpPr>
        <p:grpSpPr>
          <a:xfrm>
            <a:off x="4882326" y="3962201"/>
            <a:ext cx="4045931" cy="1601484"/>
            <a:chOff x="4790558" y="959314"/>
            <a:chExt cx="3741480" cy="1401299"/>
          </a:xfrm>
        </p:grpSpPr>
        <p:sp>
          <p:nvSpPr>
            <p:cNvPr id="101387" name="Line 11"/>
            <p:cNvSpPr>
              <a:spLocks noChangeShapeType="1"/>
            </p:cNvSpPr>
            <p:nvPr/>
          </p:nvSpPr>
          <p:spPr bwMode="auto">
            <a:xfrm flipV="1">
              <a:off x="5588000" y="959314"/>
              <a:ext cx="2072481" cy="1401299"/>
            </a:xfrm>
            <a:prstGeom prst="line">
              <a:avLst/>
            </a:prstGeom>
            <a:noFill/>
            <a:ln w="25400" cap="sq">
              <a:solidFill>
                <a:srgbClr val="0000FF"/>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88" name="Oval 12"/>
            <p:cNvSpPr>
              <a:spLocks noChangeArrowheads="1"/>
            </p:cNvSpPr>
            <p:nvPr/>
          </p:nvSpPr>
          <p:spPr bwMode="auto">
            <a:xfrm>
              <a:off x="5586413" y="2225675"/>
              <a:ext cx="44450" cy="4921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89" name="Oval 13"/>
            <p:cNvSpPr>
              <a:spLocks noChangeArrowheads="1"/>
            </p:cNvSpPr>
            <p:nvPr/>
          </p:nvSpPr>
          <p:spPr bwMode="auto">
            <a:xfrm>
              <a:off x="5776913" y="2225675"/>
              <a:ext cx="41275" cy="4921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0" name="Oval 14"/>
            <p:cNvSpPr>
              <a:spLocks noChangeArrowheads="1"/>
            </p:cNvSpPr>
            <p:nvPr/>
          </p:nvSpPr>
          <p:spPr bwMode="auto">
            <a:xfrm>
              <a:off x="5849938" y="2095500"/>
              <a:ext cx="42862" cy="4921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1" name="Oval 15"/>
            <p:cNvSpPr>
              <a:spLocks noChangeArrowheads="1"/>
            </p:cNvSpPr>
            <p:nvPr/>
          </p:nvSpPr>
          <p:spPr bwMode="auto">
            <a:xfrm>
              <a:off x="6076950" y="1965325"/>
              <a:ext cx="42863" cy="4921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2" name="Oval 16"/>
            <p:cNvSpPr>
              <a:spLocks noChangeArrowheads="1"/>
            </p:cNvSpPr>
            <p:nvPr/>
          </p:nvSpPr>
          <p:spPr bwMode="auto">
            <a:xfrm>
              <a:off x="6415088" y="1749425"/>
              <a:ext cx="42862" cy="47625"/>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4" name="Oval 18"/>
            <p:cNvSpPr>
              <a:spLocks noChangeArrowheads="1"/>
            </p:cNvSpPr>
            <p:nvPr/>
          </p:nvSpPr>
          <p:spPr bwMode="auto">
            <a:xfrm>
              <a:off x="6754813" y="1446213"/>
              <a:ext cx="41275" cy="47625"/>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5" name="Oval 19"/>
            <p:cNvSpPr>
              <a:spLocks noChangeArrowheads="1"/>
            </p:cNvSpPr>
            <p:nvPr/>
          </p:nvSpPr>
          <p:spPr bwMode="auto">
            <a:xfrm>
              <a:off x="7469188" y="1011238"/>
              <a:ext cx="42862" cy="49212"/>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6" name="Text Box 20"/>
            <p:cNvSpPr txBox="1">
              <a:spLocks noChangeArrowheads="1"/>
            </p:cNvSpPr>
            <p:nvPr/>
          </p:nvSpPr>
          <p:spPr bwMode="auto">
            <a:xfrm>
              <a:off x="7181294" y="1630887"/>
              <a:ext cx="1350744" cy="296235"/>
            </a:xfrm>
            <a:prstGeom prst="rect">
              <a:avLst/>
            </a:prstGeom>
            <a:noFill/>
            <a:ln w="12700" cap="sq">
              <a:noFill/>
              <a:miter lim="800000"/>
              <a:headEnd type="none" w="sm" len="sm"/>
              <a:tailEnd type="none" w="sm" len="sm"/>
            </a:ln>
            <a:effectLst/>
          </p:spPr>
          <p:txBody>
            <a:bodyPr wrap="none">
              <a:spAutoFit/>
            </a:bodyPr>
            <a:lstStyle/>
            <a:p>
              <a:pPr eaLnBrk="1" fontAlgn="auto" hangingPunct="1">
                <a:spcBef>
                  <a:spcPts val="0"/>
                </a:spcBef>
                <a:spcAft>
                  <a:spcPts val="0"/>
                </a:spcAft>
              </a:pPr>
              <a:r>
                <a:rPr lang="en-US" sz="1600" b="1" dirty="0">
                  <a:solidFill>
                    <a:srgbClr val="0000FF"/>
                  </a:solidFill>
                  <a:latin typeface="Lucida Sans"/>
                </a:rPr>
                <a:t>Rating Curve</a:t>
              </a:r>
              <a:endParaRPr lang="en-US" sz="1600" dirty="0">
                <a:solidFill>
                  <a:srgbClr val="0000FF"/>
                </a:solidFill>
                <a:latin typeface="Lucida Sans"/>
              </a:endParaRPr>
            </a:p>
          </p:txBody>
        </p:sp>
        <p:sp>
          <p:nvSpPr>
            <p:cNvPr id="101397" name="Line 21"/>
            <p:cNvSpPr>
              <a:spLocks noChangeShapeType="1"/>
            </p:cNvSpPr>
            <p:nvPr/>
          </p:nvSpPr>
          <p:spPr bwMode="auto">
            <a:xfrm flipH="1" flipV="1">
              <a:off x="7391400" y="1143000"/>
              <a:ext cx="538162" cy="487887"/>
            </a:xfrm>
            <a:prstGeom prst="line">
              <a:avLst/>
            </a:prstGeom>
            <a:noFill/>
            <a:ln w="12700" cap="sq">
              <a:solidFill>
                <a:srgbClr val="0000FF"/>
              </a:solidFill>
              <a:round/>
              <a:headEnd type="none" w="sm" len="sm"/>
              <a:tailEnd type="triangle" w="med" len="lg"/>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8" name="Text Box 22"/>
            <p:cNvSpPr txBox="1">
              <a:spLocks noChangeArrowheads="1"/>
            </p:cNvSpPr>
            <p:nvPr/>
          </p:nvSpPr>
          <p:spPr bwMode="auto">
            <a:xfrm>
              <a:off x="4790558" y="1060741"/>
              <a:ext cx="1498982" cy="511678"/>
            </a:xfrm>
            <a:prstGeom prst="rect">
              <a:avLst/>
            </a:prstGeom>
            <a:noFill/>
            <a:ln w="12700" cap="sq">
              <a:noFill/>
              <a:miter lim="800000"/>
              <a:headEnd type="none" w="sm" len="sm"/>
              <a:tailEnd type="none" w="sm" len="sm"/>
            </a:ln>
            <a:effectLst/>
          </p:spPr>
          <p:txBody>
            <a:bodyPr wrap="none">
              <a:spAutoFit/>
            </a:bodyPr>
            <a:lstStyle/>
            <a:p>
              <a:pPr algn="ctr" eaLnBrk="1" fontAlgn="auto" hangingPunct="1">
                <a:spcBef>
                  <a:spcPts val="0"/>
                </a:spcBef>
                <a:spcAft>
                  <a:spcPts val="0"/>
                </a:spcAft>
              </a:pPr>
              <a:r>
                <a:rPr lang="en-US" sz="1600" b="1" dirty="0">
                  <a:solidFill>
                    <a:srgbClr val="C00000"/>
                  </a:solidFill>
                  <a:latin typeface="Lucida Sans"/>
                </a:rPr>
                <a:t>Discharge</a:t>
              </a:r>
              <a:br>
                <a:rPr lang="en-US" sz="1600" b="1" dirty="0">
                  <a:solidFill>
                    <a:srgbClr val="C00000"/>
                  </a:solidFill>
                  <a:latin typeface="Lucida Sans"/>
                </a:rPr>
              </a:br>
              <a:r>
                <a:rPr lang="en-US" sz="1600" b="1" dirty="0">
                  <a:solidFill>
                    <a:srgbClr val="C00000"/>
                  </a:solidFill>
                  <a:latin typeface="Lucida Sans"/>
                </a:rPr>
                <a:t>Measurements</a:t>
              </a:r>
            </a:p>
          </p:txBody>
        </p:sp>
        <p:sp>
          <p:nvSpPr>
            <p:cNvPr id="101399" name="Line 23"/>
            <p:cNvSpPr>
              <a:spLocks noChangeShapeType="1"/>
            </p:cNvSpPr>
            <p:nvPr/>
          </p:nvSpPr>
          <p:spPr bwMode="auto">
            <a:xfrm>
              <a:off x="5469583" y="1600200"/>
              <a:ext cx="140932" cy="635000"/>
            </a:xfrm>
            <a:prstGeom prst="line">
              <a:avLst/>
            </a:prstGeom>
            <a:noFill/>
            <a:ln w="12700" cap="sq">
              <a:solidFill>
                <a:srgbClr val="FF0000"/>
              </a:solidFill>
              <a:round/>
              <a:headEnd type="none" w="sm" len="sm"/>
              <a:tailEnd type="triangle" w="med" len="lg"/>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grpSp>
      <p:sp>
        <p:nvSpPr>
          <p:cNvPr id="101405" name="Text Box 29"/>
          <p:cNvSpPr txBox="1">
            <a:spLocks noChangeArrowheads="1"/>
          </p:cNvSpPr>
          <p:nvPr/>
        </p:nvSpPr>
        <p:spPr bwMode="auto">
          <a:xfrm>
            <a:off x="4725178" y="3235842"/>
            <a:ext cx="3429144" cy="707886"/>
          </a:xfrm>
          <a:prstGeom prst="rect">
            <a:avLst/>
          </a:prstGeom>
          <a:noFill/>
          <a:ln w="9525">
            <a:noFill/>
            <a:miter lim="800000"/>
            <a:headEnd/>
            <a:tailEnd/>
          </a:ln>
          <a:effectLst/>
        </p:spPr>
        <p:txBody>
          <a:bodyPr wrap="none">
            <a:spAutoFit/>
          </a:bodyPr>
          <a:lstStyle/>
          <a:p>
            <a:pPr eaLnBrk="1" fontAlgn="auto" hangingPunct="1">
              <a:spcBef>
                <a:spcPts val="0"/>
              </a:spcBef>
              <a:spcAft>
                <a:spcPts val="0"/>
              </a:spcAft>
            </a:pPr>
            <a:r>
              <a:rPr lang="en-US" sz="2000" b="1" dirty="0">
                <a:solidFill>
                  <a:srgbClr val="FF0000"/>
                </a:solidFill>
              </a:rPr>
              <a:t>3. Develop &amp; maintain </a:t>
            </a:r>
          </a:p>
          <a:p>
            <a:pPr eaLnBrk="1" fontAlgn="auto" hangingPunct="1">
              <a:spcBef>
                <a:spcPts val="0"/>
              </a:spcBef>
              <a:spcAft>
                <a:spcPts val="0"/>
              </a:spcAft>
            </a:pPr>
            <a:r>
              <a:rPr lang="en-US" sz="2000" b="1" dirty="0">
                <a:solidFill>
                  <a:srgbClr val="FF0000"/>
                </a:solidFill>
              </a:rPr>
              <a:t>    </a:t>
            </a:r>
            <a:r>
              <a:rPr lang="en-US" sz="2000" b="1" u="sng" dirty="0">
                <a:solidFill>
                  <a:srgbClr val="FF0000"/>
                </a:solidFill>
              </a:rPr>
              <a:t>stage-discharge relation</a:t>
            </a:r>
          </a:p>
        </p:txBody>
      </p:sp>
      <p:pic>
        <p:nvPicPr>
          <p:cNvPr id="30" name="Picture 32" descr="P:\FieldArchive\05318195\wy2011\photos\05318195.20110323\05318195ActionADCPCompass (3).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321204" y="661219"/>
            <a:ext cx="1447800" cy="7801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77070" y="2661339"/>
            <a:ext cx="4551187" cy="270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01403" name="Text Box 27"/>
          <p:cNvSpPr txBox="1">
            <a:spLocks noChangeArrowheads="1"/>
          </p:cNvSpPr>
          <p:nvPr/>
        </p:nvSpPr>
        <p:spPr bwMode="auto">
          <a:xfrm>
            <a:off x="4356646" y="2338436"/>
            <a:ext cx="4038601" cy="646331"/>
          </a:xfrm>
          <a:prstGeom prst="rect">
            <a:avLst/>
          </a:prstGeom>
          <a:noFill/>
          <a:ln w="12700">
            <a:noFill/>
            <a:miter lim="800000"/>
            <a:headEnd/>
            <a:tailEnd/>
          </a:ln>
          <a:effectLst/>
        </p:spPr>
        <p:txBody>
          <a:bodyPr wrap="square">
            <a:spAutoFit/>
          </a:bodyPr>
          <a:lstStyle/>
          <a:p>
            <a:pPr eaLnBrk="1" fontAlgn="auto" hangingPunct="1">
              <a:spcBef>
                <a:spcPts val="0"/>
              </a:spcBef>
              <a:spcAft>
                <a:spcPts val="0"/>
              </a:spcAft>
            </a:pPr>
            <a:r>
              <a:rPr lang="en-US" sz="1800" b="1" dirty="0">
                <a:solidFill>
                  <a:srgbClr val="FF0000"/>
                </a:solidFill>
              </a:rPr>
              <a:t>2. Frequently </a:t>
            </a:r>
          </a:p>
          <a:p>
            <a:pPr eaLnBrk="1" fontAlgn="auto" hangingPunct="1">
              <a:spcBef>
                <a:spcPts val="0"/>
              </a:spcBef>
              <a:spcAft>
                <a:spcPts val="0"/>
              </a:spcAft>
            </a:pPr>
            <a:r>
              <a:rPr lang="en-US" sz="1800" b="1" dirty="0">
                <a:solidFill>
                  <a:srgbClr val="FF0000"/>
                </a:solidFill>
              </a:rPr>
              <a:t>    visit site to measure </a:t>
            </a:r>
            <a:r>
              <a:rPr lang="en-US" sz="1800" b="1" u="sng" dirty="0">
                <a:solidFill>
                  <a:srgbClr val="FF0000"/>
                </a:solidFill>
              </a:rPr>
              <a:t>discharge</a:t>
            </a:r>
          </a:p>
        </p:txBody>
      </p:sp>
      <p:sp>
        <p:nvSpPr>
          <p:cNvPr id="34" name="Oval 15"/>
          <p:cNvSpPr>
            <a:spLocks noChangeArrowheads="1"/>
          </p:cNvSpPr>
          <p:nvPr/>
        </p:nvSpPr>
        <p:spPr bwMode="auto">
          <a:xfrm>
            <a:off x="8174753" y="3846931"/>
            <a:ext cx="46351" cy="5624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35" name="Line 11"/>
          <p:cNvSpPr>
            <a:spLocks noChangeShapeType="1"/>
          </p:cNvSpPr>
          <p:nvPr/>
        </p:nvSpPr>
        <p:spPr bwMode="auto">
          <a:xfrm flipV="1">
            <a:off x="7979312" y="3844146"/>
            <a:ext cx="297443" cy="118056"/>
          </a:xfrm>
          <a:prstGeom prst="line">
            <a:avLst/>
          </a:prstGeom>
          <a:noFill/>
          <a:ln w="25400" cap="sq">
            <a:solidFill>
              <a:srgbClr val="0000FF"/>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36" name="Oval 18"/>
          <p:cNvSpPr>
            <a:spLocks noChangeArrowheads="1"/>
          </p:cNvSpPr>
          <p:nvPr/>
        </p:nvSpPr>
        <p:spPr bwMode="auto">
          <a:xfrm>
            <a:off x="7979312" y="3950249"/>
            <a:ext cx="44634" cy="54429"/>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29" name="Oval 18"/>
          <p:cNvSpPr>
            <a:spLocks noChangeArrowheads="1"/>
          </p:cNvSpPr>
          <p:nvPr/>
        </p:nvSpPr>
        <p:spPr bwMode="auto">
          <a:xfrm>
            <a:off x="7474069" y="4316076"/>
            <a:ext cx="44634" cy="54429"/>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Tree>
    <p:extLst>
      <p:ext uri="{BB962C8B-B14F-4D97-AF65-F5344CB8AC3E}">
        <p14:creationId xmlns:p14="http://schemas.microsoft.com/office/powerpoint/2010/main" val="357887127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4" name="Picture 16" descr="http://waterdata.usgs.gov/nwisweb/graph?agency_cd=USGS&amp;site_no=05280000&amp;parm_cd=00065&amp;period=7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48534" y="4006655"/>
            <a:ext cx="2311100" cy="1604931"/>
          </a:xfrm>
          <a:prstGeom prst="rect">
            <a:avLst/>
          </a:prstGeom>
          <a:noFill/>
          <a:extLst>
            <a:ext uri="{909E8E84-426E-40DD-AFC4-6F175D3DCCD1}">
              <a14:hiddenFill xmlns:a14="http://schemas.microsoft.com/office/drawing/2010/main">
                <a:solidFill>
                  <a:srgbClr val="FFFFFF"/>
                </a:solidFill>
              </a14:hiddenFill>
            </a:ext>
          </a:extLst>
        </p:spPr>
      </p:pic>
      <p:sp>
        <p:nvSpPr>
          <p:cNvPr id="101393" name="Oval 17"/>
          <p:cNvSpPr>
            <a:spLocks noChangeArrowheads="1"/>
          </p:cNvSpPr>
          <p:nvPr/>
        </p:nvSpPr>
        <p:spPr bwMode="auto">
          <a:xfrm>
            <a:off x="7167563" y="1209560"/>
            <a:ext cx="44450" cy="49212"/>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pic>
        <p:nvPicPr>
          <p:cNvPr id="101401" name="Picture 25" descr="gage"/>
          <p:cNvPicPr>
            <a:picLocks noChangeAspect="1" noChangeArrowheads="1"/>
          </p:cNvPicPr>
          <p:nvPr/>
        </p:nvPicPr>
        <p:blipFill>
          <a:blip r:embed="rId5" cstate="email">
            <a:lum contrast="-8000"/>
            <a:extLst>
              <a:ext uri="{28A0092B-C50C-407E-A947-70E740481C1C}">
                <a14:useLocalDpi xmlns:a14="http://schemas.microsoft.com/office/drawing/2010/main"/>
              </a:ext>
            </a:extLst>
          </a:blip>
          <a:srcRect/>
          <a:stretch>
            <a:fillRect/>
          </a:stretch>
        </p:blipFill>
        <p:spPr bwMode="auto">
          <a:xfrm>
            <a:off x="388974" y="779172"/>
            <a:ext cx="3200400" cy="3124002"/>
          </a:xfrm>
          <a:prstGeom prst="rect">
            <a:avLst/>
          </a:prstGeom>
          <a:noFill/>
        </p:spPr>
      </p:pic>
      <p:sp>
        <p:nvSpPr>
          <p:cNvPr id="101402" name="Text Box 26"/>
          <p:cNvSpPr txBox="1">
            <a:spLocks noChangeArrowheads="1"/>
          </p:cNvSpPr>
          <p:nvPr/>
        </p:nvSpPr>
        <p:spPr bwMode="auto">
          <a:xfrm>
            <a:off x="1181986" y="1807404"/>
            <a:ext cx="2362200" cy="707886"/>
          </a:xfrm>
          <a:prstGeom prst="rect">
            <a:avLst/>
          </a:prstGeom>
          <a:noFill/>
          <a:ln w="12700">
            <a:noFill/>
            <a:miter lim="800000"/>
            <a:headEnd/>
            <a:tailEnd/>
          </a:ln>
          <a:effectLst/>
        </p:spPr>
        <p:txBody>
          <a:bodyPr>
            <a:spAutoFit/>
          </a:bodyPr>
          <a:lstStyle/>
          <a:p>
            <a:pPr marL="342900" indent="-342900" eaLnBrk="1" fontAlgn="auto" hangingPunct="1">
              <a:spcBef>
                <a:spcPct val="50000"/>
              </a:spcBef>
              <a:spcAft>
                <a:spcPts val="0"/>
              </a:spcAft>
              <a:buFontTx/>
              <a:buAutoNum type="arabicPeriod"/>
            </a:pPr>
            <a:r>
              <a:rPr lang="en-US" sz="2000" b="1" dirty="0">
                <a:solidFill>
                  <a:srgbClr val="FF3300"/>
                </a:solidFill>
              </a:rPr>
              <a:t>Continuously  record </a:t>
            </a:r>
            <a:r>
              <a:rPr lang="en-US" sz="2000" b="1" u="sng" dirty="0">
                <a:solidFill>
                  <a:srgbClr val="FF3300"/>
                </a:solidFill>
              </a:rPr>
              <a:t>stage</a:t>
            </a:r>
          </a:p>
        </p:txBody>
      </p:sp>
      <p:sp>
        <p:nvSpPr>
          <p:cNvPr id="31" name="Title 30"/>
          <p:cNvSpPr>
            <a:spLocks noGrp="1"/>
          </p:cNvSpPr>
          <p:nvPr>
            <p:ph type="title"/>
          </p:nvPr>
        </p:nvSpPr>
        <p:spPr>
          <a:xfrm>
            <a:off x="913003" y="0"/>
            <a:ext cx="6781800" cy="685800"/>
          </a:xfrm>
        </p:spPr>
        <p:txBody>
          <a:bodyPr>
            <a:normAutofit fontScale="90000"/>
          </a:bodyPr>
          <a:lstStyle/>
          <a:p>
            <a:r>
              <a:rPr lang="en-US" dirty="0" err="1"/>
              <a:t>Streamgaging</a:t>
            </a:r>
            <a:r>
              <a:rPr lang="en-US" dirty="0"/>
              <a:t> </a:t>
            </a:r>
            <a:r>
              <a:rPr lang="en-US" dirty="0" smtClean="0"/>
              <a:t>Process ~ 5</a:t>
            </a:r>
            <a:endParaRPr lang="en-US" dirty="0"/>
          </a:p>
        </p:txBody>
      </p:sp>
      <p:pic>
        <p:nvPicPr>
          <p:cNvPr id="33"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17162" y="900698"/>
            <a:ext cx="4750638" cy="2079487"/>
          </a:xfrm>
          <a:prstGeom prst="rect">
            <a:avLst/>
          </a:prstGeom>
          <a:noFill/>
          <a:ln w="12700">
            <a:noFill/>
            <a:miter lim="800000"/>
            <a:headEnd type="none" w="sm" len="sm"/>
            <a:tailEnd type="none" w="sm" len="sm"/>
          </a:ln>
          <a:effectLst/>
        </p:spPr>
      </p:pic>
      <p:graphicFrame>
        <p:nvGraphicFramePr>
          <p:cNvPr id="101386" name="Object 10"/>
          <p:cNvGraphicFramePr>
            <a:graphicFrameLocks noChangeAspect="1"/>
          </p:cNvGraphicFramePr>
          <p:nvPr>
            <p:extLst/>
          </p:nvPr>
        </p:nvGraphicFramePr>
        <p:xfrm>
          <a:off x="4267201" y="3124199"/>
          <a:ext cx="4851691" cy="3000369"/>
        </p:xfrm>
        <a:graphic>
          <a:graphicData uri="http://schemas.openxmlformats.org/presentationml/2006/ole">
            <mc:AlternateContent xmlns:mc="http://schemas.openxmlformats.org/markup-compatibility/2006">
              <mc:Choice xmlns:v="urn:schemas-microsoft-com:vml" Requires="v">
                <p:oleObj spid="_x0000_s31807" name="Worksheet" r:id="rId7" imgW="9991837" imgH="6477112" progId="Excel.Sheet.8">
                  <p:embed/>
                </p:oleObj>
              </mc:Choice>
              <mc:Fallback>
                <p:oleObj name="Worksheet" r:id="rId7" imgW="9991837" imgH="6477112"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t="11688" r="3401"/>
                      <a:stretch>
                        <a:fillRect/>
                      </a:stretch>
                    </p:blipFill>
                    <p:spPr bwMode="auto">
                      <a:xfrm>
                        <a:off x="4267201" y="3124199"/>
                        <a:ext cx="4851691" cy="3000369"/>
                      </a:xfrm>
                      <a:prstGeom prst="rect">
                        <a:avLst/>
                      </a:prstGeom>
                      <a:solidFill>
                        <a:schemeClr val="accent3">
                          <a:lumMod val="60000"/>
                          <a:lumOff val="40000"/>
                        </a:schemeClr>
                      </a:solidFill>
                      <a:ln>
                        <a:noFill/>
                      </a:ln>
                      <a:effectLst/>
                      <a:extLst/>
                    </p:spPr>
                  </p:pic>
                </p:oleObj>
              </mc:Fallback>
            </mc:AlternateContent>
          </a:graphicData>
        </a:graphic>
      </p:graphicFrame>
      <p:grpSp>
        <p:nvGrpSpPr>
          <p:cNvPr id="2" name="Group 38"/>
          <p:cNvGrpSpPr/>
          <p:nvPr/>
        </p:nvGrpSpPr>
        <p:grpSpPr>
          <a:xfrm>
            <a:off x="4940101" y="3962201"/>
            <a:ext cx="3045665" cy="1601484"/>
            <a:chOff x="4843993" y="959314"/>
            <a:chExt cx="2816488" cy="1401299"/>
          </a:xfrm>
        </p:grpSpPr>
        <p:sp>
          <p:nvSpPr>
            <p:cNvPr id="101387" name="Line 11"/>
            <p:cNvSpPr>
              <a:spLocks noChangeShapeType="1"/>
            </p:cNvSpPr>
            <p:nvPr/>
          </p:nvSpPr>
          <p:spPr bwMode="auto">
            <a:xfrm flipV="1">
              <a:off x="5588000" y="959314"/>
              <a:ext cx="2072481" cy="1401299"/>
            </a:xfrm>
            <a:prstGeom prst="line">
              <a:avLst/>
            </a:prstGeom>
            <a:noFill/>
            <a:ln w="25400" cap="sq">
              <a:solidFill>
                <a:srgbClr val="0000FF"/>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88" name="Oval 12"/>
            <p:cNvSpPr>
              <a:spLocks noChangeArrowheads="1"/>
            </p:cNvSpPr>
            <p:nvPr/>
          </p:nvSpPr>
          <p:spPr bwMode="auto">
            <a:xfrm>
              <a:off x="5586413" y="2225675"/>
              <a:ext cx="44450" cy="4921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89" name="Oval 13"/>
            <p:cNvSpPr>
              <a:spLocks noChangeArrowheads="1"/>
            </p:cNvSpPr>
            <p:nvPr/>
          </p:nvSpPr>
          <p:spPr bwMode="auto">
            <a:xfrm>
              <a:off x="5776913" y="2225675"/>
              <a:ext cx="41275" cy="4921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0" name="Oval 14"/>
            <p:cNvSpPr>
              <a:spLocks noChangeArrowheads="1"/>
            </p:cNvSpPr>
            <p:nvPr/>
          </p:nvSpPr>
          <p:spPr bwMode="auto">
            <a:xfrm>
              <a:off x="5849938" y="2095500"/>
              <a:ext cx="42862" cy="4921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1" name="Oval 15"/>
            <p:cNvSpPr>
              <a:spLocks noChangeArrowheads="1"/>
            </p:cNvSpPr>
            <p:nvPr/>
          </p:nvSpPr>
          <p:spPr bwMode="auto">
            <a:xfrm>
              <a:off x="6076950" y="1965325"/>
              <a:ext cx="42863" cy="4921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2" name="Oval 16"/>
            <p:cNvSpPr>
              <a:spLocks noChangeArrowheads="1"/>
            </p:cNvSpPr>
            <p:nvPr/>
          </p:nvSpPr>
          <p:spPr bwMode="auto">
            <a:xfrm>
              <a:off x="6415088" y="1749425"/>
              <a:ext cx="42862" cy="47625"/>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4" name="Oval 18"/>
            <p:cNvSpPr>
              <a:spLocks noChangeArrowheads="1"/>
            </p:cNvSpPr>
            <p:nvPr/>
          </p:nvSpPr>
          <p:spPr bwMode="auto">
            <a:xfrm>
              <a:off x="6754813" y="1446213"/>
              <a:ext cx="41275" cy="47625"/>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5" name="Oval 19"/>
            <p:cNvSpPr>
              <a:spLocks noChangeArrowheads="1"/>
            </p:cNvSpPr>
            <p:nvPr/>
          </p:nvSpPr>
          <p:spPr bwMode="auto">
            <a:xfrm>
              <a:off x="7469188" y="1011238"/>
              <a:ext cx="42862" cy="49212"/>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8" name="Text Box 22"/>
            <p:cNvSpPr txBox="1">
              <a:spLocks noChangeArrowheads="1"/>
            </p:cNvSpPr>
            <p:nvPr/>
          </p:nvSpPr>
          <p:spPr bwMode="auto">
            <a:xfrm>
              <a:off x="4843993" y="1068551"/>
              <a:ext cx="2271306" cy="511678"/>
            </a:xfrm>
            <a:prstGeom prst="rect">
              <a:avLst/>
            </a:prstGeom>
            <a:noFill/>
            <a:ln w="12700" cap="sq">
              <a:noFill/>
              <a:miter lim="800000"/>
              <a:headEnd type="none" w="sm" len="sm"/>
              <a:tailEnd type="none" w="sm" len="sm"/>
            </a:ln>
            <a:effectLst/>
          </p:spPr>
          <p:txBody>
            <a:bodyPr wrap="none">
              <a:spAutoFit/>
            </a:bodyPr>
            <a:lstStyle/>
            <a:p>
              <a:pPr eaLnBrk="1" fontAlgn="auto" hangingPunct="1">
                <a:spcBef>
                  <a:spcPts val="0"/>
                </a:spcBef>
                <a:spcAft>
                  <a:spcPts val="0"/>
                </a:spcAft>
              </a:pPr>
              <a:r>
                <a:rPr lang="en-US" sz="1600" b="1" dirty="0">
                  <a:solidFill>
                    <a:srgbClr val="EEECE1">
                      <a:lumMod val="50000"/>
                    </a:srgbClr>
                  </a:solidFill>
                  <a:latin typeface="Lucida Sans"/>
                </a:rPr>
                <a:t>Causes negative </a:t>
              </a:r>
              <a:r>
                <a:rPr lang="en-US" sz="1600" b="1" i="1" dirty="0">
                  <a:solidFill>
                    <a:srgbClr val="EEECE1">
                      <a:lumMod val="50000"/>
                    </a:srgbClr>
                  </a:solidFill>
                  <a:latin typeface="Lucida Sans"/>
                </a:rPr>
                <a:t>shift</a:t>
              </a:r>
            </a:p>
            <a:p>
              <a:pPr eaLnBrk="1" fontAlgn="auto" hangingPunct="1">
                <a:spcBef>
                  <a:spcPts val="0"/>
                </a:spcBef>
                <a:spcAft>
                  <a:spcPts val="0"/>
                </a:spcAft>
              </a:pPr>
              <a:r>
                <a:rPr lang="en-US" sz="1600" b="1" dirty="0">
                  <a:solidFill>
                    <a:srgbClr val="EEECE1">
                      <a:lumMod val="50000"/>
                    </a:srgbClr>
                  </a:solidFill>
                  <a:latin typeface="Lucida Sans"/>
                </a:rPr>
                <a:t> to rating</a:t>
              </a:r>
            </a:p>
          </p:txBody>
        </p:sp>
        <p:sp>
          <p:nvSpPr>
            <p:cNvPr id="101399" name="Line 23"/>
            <p:cNvSpPr>
              <a:spLocks noChangeShapeType="1"/>
            </p:cNvSpPr>
            <p:nvPr/>
          </p:nvSpPr>
          <p:spPr bwMode="auto">
            <a:xfrm>
              <a:off x="5332841" y="1572491"/>
              <a:ext cx="316812" cy="442047"/>
            </a:xfrm>
            <a:prstGeom prst="line">
              <a:avLst/>
            </a:prstGeom>
            <a:noFill/>
            <a:ln w="25400" cap="sq">
              <a:solidFill>
                <a:schemeClr val="tx2">
                  <a:lumMod val="50000"/>
                </a:schemeClr>
              </a:solidFill>
              <a:round/>
              <a:headEnd type="none" w="sm" len="sm"/>
              <a:tailEnd type="triangle" w="med" len="lg"/>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grpSp>
      <p:sp>
        <p:nvSpPr>
          <p:cNvPr id="101405" name="Text Box 29"/>
          <p:cNvSpPr txBox="1">
            <a:spLocks noChangeArrowheads="1"/>
          </p:cNvSpPr>
          <p:nvPr/>
        </p:nvSpPr>
        <p:spPr bwMode="auto">
          <a:xfrm>
            <a:off x="4725178" y="3235842"/>
            <a:ext cx="4113627" cy="400110"/>
          </a:xfrm>
          <a:prstGeom prst="rect">
            <a:avLst/>
          </a:prstGeom>
          <a:noFill/>
          <a:ln w="9525">
            <a:noFill/>
            <a:miter lim="800000"/>
            <a:headEnd/>
            <a:tailEnd/>
          </a:ln>
          <a:effectLst/>
        </p:spPr>
        <p:txBody>
          <a:bodyPr wrap="none">
            <a:spAutoFit/>
          </a:bodyPr>
          <a:lstStyle/>
          <a:p>
            <a:pPr eaLnBrk="1" fontAlgn="auto" hangingPunct="1">
              <a:spcBef>
                <a:spcPts val="0"/>
              </a:spcBef>
              <a:spcAft>
                <a:spcPts val="0"/>
              </a:spcAft>
            </a:pPr>
            <a:r>
              <a:rPr lang="en-US" sz="2000" b="1" dirty="0">
                <a:solidFill>
                  <a:srgbClr val="FF0000"/>
                </a:solidFill>
              </a:rPr>
              <a:t>S</a:t>
            </a:r>
            <a:r>
              <a:rPr lang="en-US" sz="2000" b="1" u="sng" dirty="0">
                <a:solidFill>
                  <a:srgbClr val="FF0000"/>
                </a:solidFill>
              </a:rPr>
              <a:t>tage-discharge relation (rating)</a:t>
            </a:r>
          </a:p>
        </p:txBody>
      </p:sp>
      <p:pic>
        <p:nvPicPr>
          <p:cNvPr id="30" name="Picture 32" descr="P:\FieldArchive\05318195\wy2011\photos\05318195.20110323\05318195ActionADCPCompass (3).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321204" y="661219"/>
            <a:ext cx="1447800" cy="7801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77070" y="2661339"/>
            <a:ext cx="4551187" cy="270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4" name="Oval 15"/>
          <p:cNvSpPr>
            <a:spLocks noChangeArrowheads="1"/>
          </p:cNvSpPr>
          <p:nvPr/>
        </p:nvSpPr>
        <p:spPr bwMode="auto">
          <a:xfrm>
            <a:off x="8174753" y="3846931"/>
            <a:ext cx="46351" cy="5624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35" name="Line 11"/>
          <p:cNvSpPr>
            <a:spLocks noChangeShapeType="1"/>
          </p:cNvSpPr>
          <p:nvPr/>
        </p:nvSpPr>
        <p:spPr bwMode="auto">
          <a:xfrm flipV="1">
            <a:off x="7979312" y="3844146"/>
            <a:ext cx="297443" cy="118056"/>
          </a:xfrm>
          <a:prstGeom prst="line">
            <a:avLst/>
          </a:prstGeom>
          <a:noFill/>
          <a:ln w="25400" cap="sq">
            <a:solidFill>
              <a:srgbClr val="0000FF"/>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36" name="Oval 18"/>
          <p:cNvSpPr>
            <a:spLocks noChangeArrowheads="1"/>
          </p:cNvSpPr>
          <p:nvPr/>
        </p:nvSpPr>
        <p:spPr bwMode="auto">
          <a:xfrm>
            <a:off x="7979312" y="3950249"/>
            <a:ext cx="44634" cy="54429"/>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29" name="Oval 18"/>
          <p:cNvSpPr>
            <a:spLocks noChangeArrowheads="1"/>
          </p:cNvSpPr>
          <p:nvPr/>
        </p:nvSpPr>
        <p:spPr bwMode="auto">
          <a:xfrm>
            <a:off x="7474069" y="4316076"/>
            <a:ext cx="44634" cy="54429"/>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5" name="Freeform 4"/>
          <p:cNvSpPr/>
          <p:nvPr/>
        </p:nvSpPr>
        <p:spPr>
          <a:xfrm>
            <a:off x="5311140" y="2299944"/>
            <a:ext cx="3227315" cy="313716"/>
          </a:xfrm>
          <a:custGeom>
            <a:avLst/>
            <a:gdLst>
              <a:gd name="connsiteX0" fmla="*/ 0 w 3227315"/>
              <a:gd name="connsiteY0" fmla="*/ 16536 h 313716"/>
              <a:gd name="connsiteX1" fmla="*/ 0 w 3227315"/>
              <a:gd name="connsiteY1" fmla="*/ 16536 h 313716"/>
              <a:gd name="connsiteX2" fmla="*/ 76200 w 3227315"/>
              <a:gd name="connsiteY2" fmla="*/ 100356 h 313716"/>
              <a:gd name="connsiteX3" fmla="*/ 99060 w 3227315"/>
              <a:gd name="connsiteY3" fmla="*/ 115596 h 313716"/>
              <a:gd name="connsiteX4" fmla="*/ 137160 w 3227315"/>
              <a:gd name="connsiteY4" fmla="*/ 146076 h 313716"/>
              <a:gd name="connsiteX5" fmla="*/ 152400 w 3227315"/>
              <a:gd name="connsiteY5" fmla="*/ 168936 h 313716"/>
              <a:gd name="connsiteX6" fmla="*/ 198120 w 3227315"/>
              <a:gd name="connsiteY6" fmla="*/ 184176 h 313716"/>
              <a:gd name="connsiteX7" fmla="*/ 259080 w 3227315"/>
              <a:gd name="connsiteY7" fmla="*/ 199416 h 313716"/>
              <a:gd name="connsiteX8" fmla="*/ 289560 w 3227315"/>
              <a:gd name="connsiteY8" fmla="*/ 207036 h 313716"/>
              <a:gd name="connsiteX9" fmla="*/ 320040 w 3227315"/>
              <a:gd name="connsiteY9" fmla="*/ 214656 h 313716"/>
              <a:gd name="connsiteX10" fmla="*/ 342900 w 3227315"/>
              <a:gd name="connsiteY10" fmla="*/ 222276 h 313716"/>
              <a:gd name="connsiteX11" fmla="*/ 350520 w 3227315"/>
              <a:gd name="connsiteY11" fmla="*/ 245136 h 313716"/>
              <a:gd name="connsiteX12" fmla="*/ 403860 w 3227315"/>
              <a:gd name="connsiteY12" fmla="*/ 245136 h 313716"/>
              <a:gd name="connsiteX13" fmla="*/ 426720 w 3227315"/>
              <a:gd name="connsiteY13" fmla="*/ 229896 h 313716"/>
              <a:gd name="connsiteX14" fmla="*/ 472440 w 3227315"/>
              <a:gd name="connsiteY14" fmla="*/ 214656 h 313716"/>
              <a:gd name="connsiteX15" fmla="*/ 518160 w 3227315"/>
              <a:gd name="connsiteY15" fmla="*/ 191796 h 313716"/>
              <a:gd name="connsiteX16" fmla="*/ 548640 w 3227315"/>
              <a:gd name="connsiteY16" fmla="*/ 199416 h 313716"/>
              <a:gd name="connsiteX17" fmla="*/ 594360 w 3227315"/>
              <a:gd name="connsiteY17" fmla="*/ 237516 h 313716"/>
              <a:gd name="connsiteX18" fmla="*/ 640080 w 3227315"/>
              <a:gd name="connsiteY18" fmla="*/ 252756 h 313716"/>
              <a:gd name="connsiteX19" fmla="*/ 662940 w 3227315"/>
              <a:gd name="connsiteY19" fmla="*/ 267996 h 313716"/>
              <a:gd name="connsiteX20" fmla="*/ 731520 w 3227315"/>
              <a:gd name="connsiteY20" fmla="*/ 275616 h 313716"/>
              <a:gd name="connsiteX21" fmla="*/ 754380 w 3227315"/>
              <a:gd name="connsiteY21" fmla="*/ 290856 h 313716"/>
              <a:gd name="connsiteX22" fmla="*/ 883920 w 3227315"/>
              <a:gd name="connsiteY22" fmla="*/ 283236 h 313716"/>
              <a:gd name="connsiteX23" fmla="*/ 929640 w 3227315"/>
              <a:gd name="connsiteY23" fmla="*/ 260376 h 313716"/>
              <a:gd name="connsiteX24" fmla="*/ 952500 w 3227315"/>
              <a:gd name="connsiteY24" fmla="*/ 252756 h 313716"/>
              <a:gd name="connsiteX25" fmla="*/ 1013460 w 3227315"/>
              <a:gd name="connsiteY25" fmla="*/ 267996 h 313716"/>
              <a:gd name="connsiteX26" fmla="*/ 1036320 w 3227315"/>
              <a:gd name="connsiteY26" fmla="*/ 283236 h 313716"/>
              <a:gd name="connsiteX27" fmla="*/ 1112520 w 3227315"/>
              <a:gd name="connsiteY27" fmla="*/ 275616 h 313716"/>
              <a:gd name="connsiteX28" fmla="*/ 1150620 w 3227315"/>
              <a:gd name="connsiteY28" fmla="*/ 267996 h 313716"/>
              <a:gd name="connsiteX29" fmla="*/ 1219200 w 3227315"/>
              <a:gd name="connsiteY29" fmla="*/ 260376 h 313716"/>
              <a:gd name="connsiteX30" fmla="*/ 1272540 w 3227315"/>
              <a:gd name="connsiteY30" fmla="*/ 267996 h 313716"/>
              <a:gd name="connsiteX31" fmla="*/ 1295400 w 3227315"/>
              <a:gd name="connsiteY31" fmla="*/ 290856 h 313716"/>
              <a:gd name="connsiteX32" fmla="*/ 1318260 w 3227315"/>
              <a:gd name="connsiteY32" fmla="*/ 298476 h 313716"/>
              <a:gd name="connsiteX33" fmla="*/ 1371600 w 3227315"/>
              <a:gd name="connsiteY33" fmla="*/ 290856 h 313716"/>
              <a:gd name="connsiteX34" fmla="*/ 1424940 w 3227315"/>
              <a:gd name="connsiteY34" fmla="*/ 298476 h 313716"/>
              <a:gd name="connsiteX35" fmla="*/ 1478280 w 3227315"/>
              <a:gd name="connsiteY35" fmla="*/ 313716 h 313716"/>
              <a:gd name="connsiteX36" fmla="*/ 1600200 w 3227315"/>
              <a:gd name="connsiteY36" fmla="*/ 298476 h 313716"/>
              <a:gd name="connsiteX37" fmla="*/ 1623060 w 3227315"/>
              <a:gd name="connsiteY37" fmla="*/ 290856 h 313716"/>
              <a:gd name="connsiteX38" fmla="*/ 1668780 w 3227315"/>
              <a:gd name="connsiteY38" fmla="*/ 290856 h 313716"/>
              <a:gd name="connsiteX39" fmla="*/ 1744980 w 3227315"/>
              <a:gd name="connsiteY39" fmla="*/ 283236 h 313716"/>
              <a:gd name="connsiteX40" fmla="*/ 1783080 w 3227315"/>
              <a:gd name="connsiteY40" fmla="*/ 275616 h 313716"/>
              <a:gd name="connsiteX41" fmla="*/ 1828800 w 3227315"/>
              <a:gd name="connsiteY41" fmla="*/ 260376 h 313716"/>
              <a:gd name="connsiteX42" fmla="*/ 1874520 w 3227315"/>
              <a:gd name="connsiteY42" fmla="*/ 275616 h 313716"/>
              <a:gd name="connsiteX43" fmla="*/ 1897380 w 3227315"/>
              <a:gd name="connsiteY43" fmla="*/ 283236 h 313716"/>
              <a:gd name="connsiteX44" fmla="*/ 2011680 w 3227315"/>
              <a:gd name="connsiteY44" fmla="*/ 275616 h 313716"/>
              <a:gd name="connsiteX45" fmla="*/ 2080260 w 3227315"/>
              <a:gd name="connsiteY45" fmla="*/ 237516 h 313716"/>
              <a:gd name="connsiteX46" fmla="*/ 2125980 w 3227315"/>
              <a:gd name="connsiteY46" fmla="*/ 222276 h 313716"/>
              <a:gd name="connsiteX47" fmla="*/ 2179320 w 3227315"/>
              <a:gd name="connsiteY47" fmla="*/ 207036 h 313716"/>
              <a:gd name="connsiteX48" fmla="*/ 2263140 w 3227315"/>
              <a:gd name="connsiteY48" fmla="*/ 214656 h 313716"/>
              <a:gd name="connsiteX49" fmla="*/ 2438400 w 3227315"/>
              <a:gd name="connsiteY49" fmla="*/ 199416 h 313716"/>
              <a:gd name="connsiteX50" fmla="*/ 2506980 w 3227315"/>
              <a:gd name="connsiteY50" fmla="*/ 207036 h 313716"/>
              <a:gd name="connsiteX51" fmla="*/ 2529840 w 3227315"/>
              <a:gd name="connsiteY51" fmla="*/ 214656 h 313716"/>
              <a:gd name="connsiteX52" fmla="*/ 2560320 w 3227315"/>
              <a:gd name="connsiteY52" fmla="*/ 207036 h 313716"/>
              <a:gd name="connsiteX53" fmla="*/ 2583180 w 3227315"/>
              <a:gd name="connsiteY53" fmla="*/ 214656 h 313716"/>
              <a:gd name="connsiteX54" fmla="*/ 2628900 w 3227315"/>
              <a:gd name="connsiteY54" fmla="*/ 237516 h 313716"/>
              <a:gd name="connsiteX55" fmla="*/ 2697480 w 3227315"/>
              <a:gd name="connsiteY55" fmla="*/ 229896 h 313716"/>
              <a:gd name="connsiteX56" fmla="*/ 2743200 w 3227315"/>
              <a:gd name="connsiteY56" fmla="*/ 214656 h 313716"/>
              <a:gd name="connsiteX57" fmla="*/ 2766060 w 3227315"/>
              <a:gd name="connsiteY57" fmla="*/ 207036 h 313716"/>
              <a:gd name="connsiteX58" fmla="*/ 2796540 w 3227315"/>
              <a:gd name="connsiteY58" fmla="*/ 245136 h 313716"/>
              <a:gd name="connsiteX59" fmla="*/ 2857500 w 3227315"/>
              <a:gd name="connsiteY59" fmla="*/ 283236 h 313716"/>
              <a:gd name="connsiteX60" fmla="*/ 2941320 w 3227315"/>
              <a:gd name="connsiteY60" fmla="*/ 267996 h 313716"/>
              <a:gd name="connsiteX61" fmla="*/ 2987040 w 3227315"/>
              <a:gd name="connsiteY61" fmla="*/ 252756 h 313716"/>
              <a:gd name="connsiteX62" fmla="*/ 3009900 w 3227315"/>
              <a:gd name="connsiteY62" fmla="*/ 245136 h 313716"/>
              <a:gd name="connsiteX63" fmla="*/ 3055620 w 3227315"/>
              <a:gd name="connsiteY63" fmla="*/ 260376 h 313716"/>
              <a:gd name="connsiteX64" fmla="*/ 3078480 w 3227315"/>
              <a:gd name="connsiteY64" fmla="*/ 267996 h 313716"/>
              <a:gd name="connsiteX65" fmla="*/ 3108960 w 3227315"/>
              <a:gd name="connsiteY65" fmla="*/ 260376 h 313716"/>
              <a:gd name="connsiteX66" fmla="*/ 3139440 w 3227315"/>
              <a:gd name="connsiteY66" fmla="*/ 199416 h 313716"/>
              <a:gd name="connsiteX67" fmla="*/ 3147060 w 3227315"/>
              <a:gd name="connsiteY67" fmla="*/ 138456 h 313716"/>
              <a:gd name="connsiteX68" fmla="*/ 3192780 w 3227315"/>
              <a:gd name="connsiteY68" fmla="*/ 69876 h 313716"/>
              <a:gd name="connsiteX69" fmla="*/ 3208020 w 3227315"/>
              <a:gd name="connsiteY69" fmla="*/ 47016 h 313716"/>
              <a:gd name="connsiteX70" fmla="*/ 3223260 w 3227315"/>
              <a:gd name="connsiteY70" fmla="*/ 1296 h 313716"/>
              <a:gd name="connsiteX71" fmla="*/ 3154680 w 3227315"/>
              <a:gd name="connsiteY71" fmla="*/ 31776 h 313716"/>
              <a:gd name="connsiteX72" fmla="*/ 3131820 w 3227315"/>
              <a:gd name="connsiteY72" fmla="*/ 39396 h 313716"/>
              <a:gd name="connsiteX73" fmla="*/ 3086100 w 3227315"/>
              <a:gd name="connsiteY73" fmla="*/ 69876 h 313716"/>
              <a:gd name="connsiteX74" fmla="*/ 3040380 w 3227315"/>
              <a:gd name="connsiteY74" fmla="*/ 100356 h 313716"/>
              <a:gd name="connsiteX75" fmla="*/ 3017520 w 3227315"/>
              <a:gd name="connsiteY75" fmla="*/ 115596 h 313716"/>
              <a:gd name="connsiteX76" fmla="*/ 2971800 w 3227315"/>
              <a:gd name="connsiteY76" fmla="*/ 130836 h 313716"/>
              <a:gd name="connsiteX77" fmla="*/ 2933700 w 3227315"/>
              <a:gd name="connsiteY77" fmla="*/ 138456 h 313716"/>
              <a:gd name="connsiteX78" fmla="*/ 2887980 w 3227315"/>
              <a:gd name="connsiteY78" fmla="*/ 153696 h 313716"/>
              <a:gd name="connsiteX79" fmla="*/ 2857500 w 3227315"/>
              <a:gd name="connsiteY79" fmla="*/ 161316 h 313716"/>
              <a:gd name="connsiteX80" fmla="*/ 2819400 w 3227315"/>
              <a:gd name="connsiteY80" fmla="*/ 153696 h 313716"/>
              <a:gd name="connsiteX81" fmla="*/ 2796540 w 3227315"/>
              <a:gd name="connsiteY81" fmla="*/ 146076 h 313716"/>
              <a:gd name="connsiteX82" fmla="*/ 2758440 w 3227315"/>
              <a:gd name="connsiteY82" fmla="*/ 138456 h 313716"/>
              <a:gd name="connsiteX83" fmla="*/ 2705100 w 3227315"/>
              <a:gd name="connsiteY83" fmla="*/ 123216 h 313716"/>
              <a:gd name="connsiteX84" fmla="*/ 2598420 w 3227315"/>
              <a:gd name="connsiteY84" fmla="*/ 115596 h 313716"/>
              <a:gd name="connsiteX85" fmla="*/ 2560320 w 3227315"/>
              <a:gd name="connsiteY85" fmla="*/ 107976 h 313716"/>
              <a:gd name="connsiteX86" fmla="*/ 2537460 w 3227315"/>
              <a:gd name="connsiteY86" fmla="*/ 100356 h 313716"/>
              <a:gd name="connsiteX87" fmla="*/ 2491740 w 3227315"/>
              <a:gd name="connsiteY87" fmla="*/ 107976 h 313716"/>
              <a:gd name="connsiteX88" fmla="*/ 2430780 w 3227315"/>
              <a:gd name="connsiteY88" fmla="*/ 123216 h 313716"/>
              <a:gd name="connsiteX89" fmla="*/ 2392680 w 3227315"/>
              <a:gd name="connsiteY89" fmla="*/ 130836 h 313716"/>
              <a:gd name="connsiteX90" fmla="*/ 2354580 w 3227315"/>
              <a:gd name="connsiteY90" fmla="*/ 123216 h 313716"/>
              <a:gd name="connsiteX91" fmla="*/ 2263140 w 3227315"/>
              <a:gd name="connsiteY91" fmla="*/ 130836 h 313716"/>
              <a:gd name="connsiteX92" fmla="*/ 2232660 w 3227315"/>
              <a:gd name="connsiteY92" fmla="*/ 138456 h 313716"/>
              <a:gd name="connsiteX93" fmla="*/ 2194560 w 3227315"/>
              <a:gd name="connsiteY93" fmla="*/ 146076 h 313716"/>
              <a:gd name="connsiteX94" fmla="*/ 2125980 w 3227315"/>
              <a:gd name="connsiteY94" fmla="*/ 130836 h 313716"/>
              <a:gd name="connsiteX95" fmla="*/ 2095500 w 3227315"/>
              <a:gd name="connsiteY95" fmla="*/ 115596 h 313716"/>
              <a:gd name="connsiteX96" fmla="*/ 2034540 w 3227315"/>
              <a:gd name="connsiteY96" fmla="*/ 123216 h 313716"/>
              <a:gd name="connsiteX97" fmla="*/ 1988820 w 3227315"/>
              <a:gd name="connsiteY97" fmla="*/ 138456 h 313716"/>
              <a:gd name="connsiteX98" fmla="*/ 1965960 w 3227315"/>
              <a:gd name="connsiteY98" fmla="*/ 153696 h 313716"/>
              <a:gd name="connsiteX99" fmla="*/ 1889760 w 3227315"/>
              <a:gd name="connsiteY99" fmla="*/ 161316 h 313716"/>
              <a:gd name="connsiteX100" fmla="*/ 1805940 w 3227315"/>
              <a:gd name="connsiteY100" fmla="*/ 176556 h 313716"/>
              <a:gd name="connsiteX101" fmla="*/ 1760220 w 3227315"/>
              <a:gd name="connsiteY101" fmla="*/ 184176 h 313716"/>
              <a:gd name="connsiteX102" fmla="*/ 1691640 w 3227315"/>
              <a:gd name="connsiteY102" fmla="*/ 168936 h 313716"/>
              <a:gd name="connsiteX103" fmla="*/ 1668780 w 3227315"/>
              <a:gd name="connsiteY103" fmla="*/ 161316 h 313716"/>
              <a:gd name="connsiteX104" fmla="*/ 1493520 w 3227315"/>
              <a:gd name="connsiteY104" fmla="*/ 168936 h 313716"/>
              <a:gd name="connsiteX105" fmla="*/ 1447800 w 3227315"/>
              <a:gd name="connsiteY105" fmla="*/ 184176 h 313716"/>
              <a:gd name="connsiteX106" fmla="*/ 1417320 w 3227315"/>
              <a:gd name="connsiteY106" fmla="*/ 191796 h 313716"/>
              <a:gd name="connsiteX107" fmla="*/ 1348740 w 3227315"/>
              <a:gd name="connsiteY107" fmla="*/ 199416 h 313716"/>
              <a:gd name="connsiteX108" fmla="*/ 1295400 w 3227315"/>
              <a:gd name="connsiteY108" fmla="*/ 207036 h 313716"/>
              <a:gd name="connsiteX109" fmla="*/ 1211580 w 3227315"/>
              <a:gd name="connsiteY109" fmla="*/ 199416 h 313716"/>
              <a:gd name="connsiteX110" fmla="*/ 1165860 w 3227315"/>
              <a:gd name="connsiteY110" fmla="*/ 184176 h 313716"/>
              <a:gd name="connsiteX111" fmla="*/ 1104900 w 3227315"/>
              <a:gd name="connsiteY111" fmla="*/ 176556 h 313716"/>
              <a:gd name="connsiteX112" fmla="*/ 1066800 w 3227315"/>
              <a:gd name="connsiteY112" fmla="*/ 168936 h 313716"/>
              <a:gd name="connsiteX113" fmla="*/ 952500 w 3227315"/>
              <a:gd name="connsiteY113" fmla="*/ 153696 h 313716"/>
              <a:gd name="connsiteX114" fmla="*/ 906780 w 3227315"/>
              <a:gd name="connsiteY114" fmla="*/ 138456 h 313716"/>
              <a:gd name="connsiteX115" fmla="*/ 883920 w 3227315"/>
              <a:gd name="connsiteY115" fmla="*/ 123216 h 313716"/>
              <a:gd name="connsiteX116" fmla="*/ 792480 w 3227315"/>
              <a:gd name="connsiteY116" fmla="*/ 138456 h 313716"/>
              <a:gd name="connsiteX117" fmla="*/ 746760 w 3227315"/>
              <a:gd name="connsiteY117" fmla="*/ 146076 h 313716"/>
              <a:gd name="connsiteX118" fmla="*/ 662940 w 3227315"/>
              <a:gd name="connsiteY118" fmla="*/ 138456 h 313716"/>
              <a:gd name="connsiteX119" fmla="*/ 647700 w 3227315"/>
              <a:gd name="connsiteY119" fmla="*/ 115596 h 313716"/>
              <a:gd name="connsiteX120" fmla="*/ 594360 w 3227315"/>
              <a:gd name="connsiteY120" fmla="*/ 100356 h 313716"/>
              <a:gd name="connsiteX121" fmla="*/ 495300 w 3227315"/>
              <a:gd name="connsiteY121" fmla="*/ 85116 h 313716"/>
              <a:gd name="connsiteX122" fmla="*/ 312420 w 3227315"/>
              <a:gd name="connsiteY122" fmla="*/ 85116 h 313716"/>
              <a:gd name="connsiteX123" fmla="*/ 243840 w 3227315"/>
              <a:gd name="connsiteY123" fmla="*/ 47016 h 313716"/>
              <a:gd name="connsiteX124" fmla="*/ 213360 w 3227315"/>
              <a:gd name="connsiteY124" fmla="*/ 39396 h 313716"/>
              <a:gd name="connsiteX125" fmla="*/ 144780 w 3227315"/>
              <a:gd name="connsiteY125" fmla="*/ 47016 h 313716"/>
              <a:gd name="connsiteX126" fmla="*/ 30480 w 3227315"/>
              <a:gd name="connsiteY126" fmla="*/ 31776 h 313716"/>
              <a:gd name="connsiteX127" fmla="*/ 0 w 3227315"/>
              <a:gd name="connsiteY127" fmla="*/ 16536 h 3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3227315" h="313716">
                <a:moveTo>
                  <a:pt x="0" y="16536"/>
                </a:moveTo>
                <a:lnTo>
                  <a:pt x="0" y="16536"/>
                </a:lnTo>
                <a:cubicBezTo>
                  <a:pt x="94163" y="151054"/>
                  <a:pt x="14544" y="69528"/>
                  <a:pt x="76200" y="100356"/>
                </a:cubicBezTo>
                <a:cubicBezTo>
                  <a:pt x="84391" y="104452"/>
                  <a:pt x="91440" y="110516"/>
                  <a:pt x="99060" y="115596"/>
                </a:cubicBezTo>
                <a:cubicBezTo>
                  <a:pt x="142736" y="181110"/>
                  <a:pt x="84580" y="104012"/>
                  <a:pt x="137160" y="146076"/>
                </a:cubicBezTo>
                <a:cubicBezTo>
                  <a:pt x="144311" y="151797"/>
                  <a:pt x="144634" y="164082"/>
                  <a:pt x="152400" y="168936"/>
                </a:cubicBezTo>
                <a:cubicBezTo>
                  <a:pt x="166023" y="177450"/>
                  <a:pt x="182535" y="180280"/>
                  <a:pt x="198120" y="184176"/>
                </a:cubicBezTo>
                <a:lnTo>
                  <a:pt x="259080" y="199416"/>
                </a:lnTo>
                <a:lnTo>
                  <a:pt x="289560" y="207036"/>
                </a:lnTo>
                <a:cubicBezTo>
                  <a:pt x="299720" y="209576"/>
                  <a:pt x="310105" y="211344"/>
                  <a:pt x="320040" y="214656"/>
                </a:cubicBezTo>
                <a:lnTo>
                  <a:pt x="342900" y="222276"/>
                </a:lnTo>
                <a:cubicBezTo>
                  <a:pt x="345440" y="229896"/>
                  <a:pt x="344840" y="239456"/>
                  <a:pt x="350520" y="245136"/>
                </a:cubicBezTo>
                <a:cubicBezTo>
                  <a:pt x="365824" y="260440"/>
                  <a:pt x="388393" y="249003"/>
                  <a:pt x="403860" y="245136"/>
                </a:cubicBezTo>
                <a:cubicBezTo>
                  <a:pt x="411480" y="240056"/>
                  <a:pt x="418351" y="233615"/>
                  <a:pt x="426720" y="229896"/>
                </a:cubicBezTo>
                <a:cubicBezTo>
                  <a:pt x="441400" y="223372"/>
                  <a:pt x="459074" y="223567"/>
                  <a:pt x="472440" y="214656"/>
                </a:cubicBezTo>
                <a:cubicBezTo>
                  <a:pt x="501983" y="194961"/>
                  <a:pt x="486612" y="202312"/>
                  <a:pt x="518160" y="191796"/>
                </a:cubicBezTo>
                <a:cubicBezTo>
                  <a:pt x="528320" y="194336"/>
                  <a:pt x="539547" y="194220"/>
                  <a:pt x="548640" y="199416"/>
                </a:cubicBezTo>
                <a:cubicBezTo>
                  <a:pt x="611446" y="235305"/>
                  <a:pt x="534089" y="210729"/>
                  <a:pt x="594360" y="237516"/>
                </a:cubicBezTo>
                <a:cubicBezTo>
                  <a:pt x="609040" y="244040"/>
                  <a:pt x="626714" y="243845"/>
                  <a:pt x="640080" y="252756"/>
                </a:cubicBezTo>
                <a:cubicBezTo>
                  <a:pt x="647700" y="257836"/>
                  <a:pt x="654055" y="265775"/>
                  <a:pt x="662940" y="267996"/>
                </a:cubicBezTo>
                <a:cubicBezTo>
                  <a:pt x="685254" y="273574"/>
                  <a:pt x="708660" y="273076"/>
                  <a:pt x="731520" y="275616"/>
                </a:cubicBezTo>
                <a:cubicBezTo>
                  <a:pt x="739140" y="280696"/>
                  <a:pt x="745233" y="290399"/>
                  <a:pt x="754380" y="290856"/>
                </a:cubicBezTo>
                <a:cubicBezTo>
                  <a:pt x="797581" y="293016"/>
                  <a:pt x="840880" y="287540"/>
                  <a:pt x="883920" y="283236"/>
                </a:cubicBezTo>
                <a:cubicBezTo>
                  <a:pt x="907861" y="280842"/>
                  <a:pt x="908770" y="270811"/>
                  <a:pt x="929640" y="260376"/>
                </a:cubicBezTo>
                <a:cubicBezTo>
                  <a:pt x="936824" y="256784"/>
                  <a:pt x="944880" y="255296"/>
                  <a:pt x="952500" y="252756"/>
                </a:cubicBezTo>
                <a:cubicBezTo>
                  <a:pt x="966991" y="255654"/>
                  <a:pt x="997839" y="260186"/>
                  <a:pt x="1013460" y="267996"/>
                </a:cubicBezTo>
                <a:cubicBezTo>
                  <a:pt x="1021651" y="272092"/>
                  <a:pt x="1028700" y="278156"/>
                  <a:pt x="1036320" y="283236"/>
                </a:cubicBezTo>
                <a:cubicBezTo>
                  <a:pt x="1061720" y="280696"/>
                  <a:pt x="1087217" y="278990"/>
                  <a:pt x="1112520" y="275616"/>
                </a:cubicBezTo>
                <a:cubicBezTo>
                  <a:pt x="1125358" y="273904"/>
                  <a:pt x="1137799" y="269828"/>
                  <a:pt x="1150620" y="267996"/>
                </a:cubicBezTo>
                <a:cubicBezTo>
                  <a:pt x="1173390" y="264743"/>
                  <a:pt x="1196340" y="262916"/>
                  <a:pt x="1219200" y="260376"/>
                </a:cubicBezTo>
                <a:cubicBezTo>
                  <a:pt x="1236980" y="262916"/>
                  <a:pt x="1255864" y="261326"/>
                  <a:pt x="1272540" y="267996"/>
                </a:cubicBezTo>
                <a:cubicBezTo>
                  <a:pt x="1282546" y="271998"/>
                  <a:pt x="1286434" y="284878"/>
                  <a:pt x="1295400" y="290856"/>
                </a:cubicBezTo>
                <a:cubicBezTo>
                  <a:pt x="1302083" y="295311"/>
                  <a:pt x="1310640" y="295936"/>
                  <a:pt x="1318260" y="298476"/>
                </a:cubicBezTo>
                <a:cubicBezTo>
                  <a:pt x="1336040" y="295936"/>
                  <a:pt x="1353639" y="290856"/>
                  <a:pt x="1371600" y="290856"/>
                </a:cubicBezTo>
                <a:cubicBezTo>
                  <a:pt x="1389561" y="290856"/>
                  <a:pt x="1407269" y="295263"/>
                  <a:pt x="1424940" y="298476"/>
                </a:cubicBezTo>
                <a:cubicBezTo>
                  <a:pt x="1445990" y="302303"/>
                  <a:pt x="1458694" y="307187"/>
                  <a:pt x="1478280" y="313716"/>
                </a:cubicBezTo>
                <a:cubicBezTo>
                  <a:pt x="1502053" y="311075"/>
                  <a:pt x="1573018" y="303912"/>
                  <a:pt x="1600200" y="298476"/>
                </a:cubicBezTo>
                <a:cubicBezTo>
                  <a:pt x="1608076" y="296901"/>
                  <a:pt x="1615440" y="293396"/>
                  <a:pt x="1623060" y="290856"/>
                </a:cubicBezTo>
                <a:cubicBezTo>
                  <a:pt x="1664769" y="304759"/>
                  <a:pt x="1627071" y="297273"/>
                  <a:pt x="1668780" y="290856"/>
                </a:cubicBezTo>
                <a:cubicBezTo>
                  <a:pt x="1694010" y="286974"/>
                  <a:pt x="1719677" y="286610"/>
                  <a:pt x="1744980" y="283236"/>
                </a:cubicBezTo>
                <a:cubicBezTo>
                  <a:pt x="1757818" y="281524"/>
                  <a:pt x="1770585" y="279024"/>
                  <a:pt x="1783080" y="275616"/>
                </a:cubicBezTo>
                <a:cubicBezTo>
                  <a:pt x="1798578" y="271389"/>
                  <a:pt x="1828800" y="260376"/>
                  <a:pt x="1828800" y="260376"/>
                </a:cubicBezTo>
                <a:lnTo>
                  <a:pt x="1874520" y="275616"/>
                </a:lnTo>
                <a:lnTo>
                  <a:pt x="1897380" y="283236"/>
                </a:lnTo>
                <a:cubicBezTo>
                  <a:pt x="1935480" y="280696"/>
                  <a:pt x="1973729" y="279833"/>
                  <a:pt x="2011680" y="275616"/>
                </a:cubicBezTo>
                <a:cubicBezTo>
                  <a:pt x="2046150" y="271786"/>
                  <a:pt x="2041005" y="250601"/>
                  <a:pt x="2080260" y="237516"/>
                </a:cubicBezTo>
                <a:cubicBezTo>
                  <a:pt x="2095500" y="232436"/>
                  <a:pt x="2110395" y="226172"/>
                  <a:pt x="2125980" y="222276"/>
                </a:cubicBezTo>
                <a:cubicBezTo>
                  <a:pt x="2164252" y="212708"/>
                  <a:pt x="2146525" y="217968"/>
                  <a:pt x="2179320" y="207036"/>
                </a:cubicBezTo>
                <a:cubicBezTo>
                  <a:pt x="2207260" y="209576"/>
                  <a:pt x="2235085" y="214656"/>
                  <a:pt x="2263140" y="214656"/>
                </a:cubicBezTo>
                <a:cubicBezTo>
                  <a:pt x="2326015" y="214656"/>
                  <a:pt x="2378087" y="206955"/>
                  <a:pt x="2438400" y="199416"/>
                </a:cubicBezTo>
                <a:cubicBezTo>
                  <a:pt x="2461260" y="201956"/>
                  <a:pt x="2484292" y="203255"/>
                  <a:pt x="2506980" y="207036"/>
                </a:cubicBezTo>
                <a:cubicBezTo>
                  <a:pt x="2514903" y="208356"/>
                  <a:pt x="2521808" y="214656"/>
                  <a:pt x="2529840" y="214656"/>
                </a:cubicBezTo>
                <a:cubicBezTo>
                  <a:pt x="2540313" y="214656"/>
                  <a:pt x="2550160" y="209576"/>
                  <a:pt x="2560320" y="207036"/>
                </a:cubicBezTo>
                <a:cubicBezTo>
                  <a:pt x="2567940" y="209576"/>
                  <a:pt x="2575996" y="211064"/>
                  <a:pt x="2583180" y="214656"/>
                </a:cubicBezTo>
                <a:cubicBezTo>
                  <a:pt x="2642266" y="244199"/>
                  <a:pt x="2571441" y="218363"/>
                  <a:pt x="2628900" y="237516"/>
                </a:cubicBezTo>
                <a:cubicBezTo>
                  <a:pt x="2651760" y="234976"/>
                  <a:pt x="2674926" y="234407"/>
                  <a:pt x="2697480" y="229896"/>
                </a:cubicBezTo>
                <a:cubicBezTo>
                  <a:pt x="2713232" y="226746"/>
                  <a:pt x="2727960" y="219736"/>
                  <a:pt x="2743200" y="214656"/>
                </a:cubicBezTo>
                <a:lnTo>
                  <a:pt x="2766060" y="207036"/>
                </a:lnTo>
                <a:cubicBezTo>
                  <a:pt x="2816743" y="223930"/>
                  <a:pt x="2763650" y="199090"/>
                  <a:pt x="2796540" y="245136"/>
                </a:cubicBezTo>
                <a:cubicBezTo>
                  <a:pt x="2807531" y="260523"/>
                  <a:pt x="2841220" y="275096"/>
                  <a:pt x="2857500" y="283236"/>
                </a:cubicBezTo>
                <a:cubicBezTo>
                  <a:pt x="2895067" y="277869"/>
                  <a:pt x="2908658" y="277795"/>
                  <a:pt x="2941320" y="267996"/>
                </a:cubicBezTo>
                <a:cubicBezTo>
                  <a:pt x="2956707" y="263380"/>
                  <a:pt x="2971800" y="257836"/>
                  <a:pt x="2987040" y="252756"/>
                </a:cubicBezTo>
                <a:lnTo>
                  <a:pt x="3009900" y="245136"/>
                </a:lnTo>
                <a:lnTo>
                  <a:pt x="3055620" y="260376"/>
                </a:lnTo>
                <a:lnTo>
                  <a:pt x="3078480" y="267996"/>
                </a:lnTo>
                <a:cubicBezTo>
                  <a:pt x="3088640" y="265456"/>
                  <a:pt x="3102873" y="268898"/>
                  <a:pt x="3108960" y="260376"/>
                </a:cubicBezTo>
                <a:cubicBezTo>
                  <a:pt x="3175328" y="167461"/>
                  <a:pt x="3069794" y="245846"/>
                  <a:pt x="3139440" y="199416"/>
                </a:cubicBezTo>
                <a:cubicBezTo>
                  <a:pt x="3188497" y="125831"/>
                  <a:pt x="3118812" y="242033"/>
                  <a:pt x="3147060" y="138456"/>
                </a:cubicBezTo>
                <a:lnTo>
                  <a:pt x="3192780" y="69876"/>
                </a:lnTo>
                <a:cubicBezTo>
                  <a:pt x="3197860" y="62256"/>
                  <a:pt x="3205124" y="55704"/>
                  <a:pt x="3208020" y="47016"/>
                </a:cubicBezTo>
                <a:cubicBezTo>
                  <a:pt x="3213100" y="31776"/>
                  <a:pt x="3236626" y="-7615"/>
                  <a:pt x="3223260" y="1296"/>
                </a:cubicBezTo>
                <a:cubicBezTo>
                  <a:pt x="3187034" y="25447"/>
                  <a:pt x="3209088" y="13640"/>
                  <a:pt x="3154680" y="31776"/>
                </a:cubicBezTo>
                <a:lnTo>
                  <a:pt x="3131820" y="39396"/>
                </a:lnTo>
                <a:cubicBezTo>
                  <a:pt x="3081087" y="90129"/>
                  <a:pt x="3135725" y="42307"/>
                  <a:pt x="3086100" y="69876"/>
                </a:cubicBezTo>
                <a:cubicBezTo>
                  <a:pt x="3070089" y="78771"/>
                  <a:pt x="3055620" y="90196"/>
                  <a:pt x="3040380" y="100356"/>
                </a:cubicBezTo>
                <a:cubicBezTo>
                  <a:pt x="3032760" y="105436"/>
                  <a:pt x="3026208" y="112700"/>
                  <a:pt x="3017520" y="115596"/>
                </a:cubicBezTo>
                <a:cubicBezTo>
                  <a:pt x="3002280" y="120676"/>
                  <a:pt x="2987552" y="127686"/>
                  <a:pt x="2971800" y="130836"/>
                </a:cubicBezTo>
                <a:cubicBezTo>
                  <a:pt x="2959100" y="133376"/>
                  <a:pt x="2946195" y="135048"/>
                  <a:pt x="2933700" y="138456"/>
                </a:cubicBezTo>
                <a:cubicBezTo>
                  <a:pt x="2918202" y="142683"/>
                  <a:pt x="2903565" y="149800"/>
                  <a:pt x="2887980" y="153696"/>
                </a:cubicBezTo>
                <a:lnTo>
                  <a:pt x="2857500" y="161316"/>
                </a:lnTo>
                <a:cubicBezTo>
                  <a:pt x="2844800" y="158776"/>
                  <a:pt x="2831965" y="156837"/>
                  <a:pt x="2819400" y="153696"/>
                </a:cubicBezTo>
                <a:cubicBezTo>
                  <a:pt x="2811608" y="151748"/>
                  <a:pt x="2804332" y="148024"/>
                  <a:pt x="2796540" y="146076"/>
                </a:cubicBezTo>
                <a:cubicBezTo>
                  <a:pt x="2783975" y="142935"/>
                  <a:pt x="2771005" y="141597"/>
                  <a:pt x="2758440" y="138456"/>
                </a:cubicBezTo>
                <a:cubicBezTo>
                  <a:pt x="2735321" y="132676"/>
                  <a:pt x="2730756" y="126067"/>
                  <a:pt x="2705100" y="123216"/>
                </a:cubicBezTo>
                <a:cubicBezTo>
                  <a:pt x="2669667" y="119279"/>
                  <a:pt x="2633980" y="118136"/>
                  <a:pt x="2598420" y="115596"/>
                </a:cubicBezTo>
                <a:cubicBezTo>
                  <a:pt x="2585720" y="113056"/>
                  <a:pt x="2572885" y="111117"/>
                  <a:pt x="2560320" y="107976"/>
                </a:cubicBezTo>
                <a:cubicBezTo>
                  <a:pt x="2552528" y="106028"/>
                  <a:pt x="2545492" y="100356"/>
                  <a:pt x="2537460" y="100356"/>
                </a:cubicBezTo>
                <a:cubicBezTo>
                  <a:pt x="2522010" y="100356"/>
                  <a:pt x="2506847" y="104739"/>
                  <a:pt x="2491740" y="107976"/>
                </a:cubicBezTo>
                <a:cubicBezTo>
                  <a:pt x="2471260" y="112365"/>
                  <a:pt x="2451319" y="119108"/>
                  <a:pt x="2430780" y="123216"/>
                </a:cubicBezTo>
                <a:lnTo>
                  <a:pt x="2392680" y="130836"/>
                </a:lnTo>
                <a:cubicBezTo>
                  <a:pt x="2379980" y="128296"/>
                  <a:pt x="2367532" y="123216"/>
                  <a:pt x="2354580" y="123216"/>
                </a:cubicBezTo>
                <a:cubicBezTo>
                  <a:pt x="2323994" y="123216"/>
                  <a:pt x="2293489" y="127042"/>
                  <a:pt x="2263140" y="130836"/>
                </a:cubicBezTo>
                <a:cubicBezTo>
                  <a:pt x="2252748" y="132135"/>
                  <a:pt x="2242883" y="136184"/>
                  <a:pt x="2232660" y="138456"/>
                </a:cubicBezTo>
                <a:cubicBezTo>
                  <a:pt x="2220017" y="141266"/>
                  <a:pt x="2207260" y="143536"/>
                  <a:pt x="2194560" y="146076"/>
                </a:cubicBezTo>
                <a:cubicBezTo>
                  <a:pt x="2171700" y="140996"/>
                  <a:pt x="2148362" y="137723"/>
                  <a:pt x="2125980" y="130836"/>
                </a:cubicBezTo>
                <a:cubicBezTo>
                  <a:pt x="2115123" y="127495"/>
                  <a:pt x="2106820" y="116539"/>
                  <a:pt x="2095500" y="115596"/>
                </a:cubicBezTo>
                <a:cubicBezTo>
                  <a:pt x="2075093" y="113895"/>
                  <a:pt x="2054860" y="120676"/>
                  <a:pt x="2034540" y="123216"/>
                </a:cubicBezTo>
                <a:cubicBezTo>
                  <a:pt x="2019300" y="128296"/>
                  <a:pt x="2002186" y="129545"/>
                  <a:pt x="1988820" y="138456"/>
                </a:cubicBezTo>
                <a:cubicBezTo>
                  <a:pt x="1981200" y="143536"/>
                  <a:pt x="1974884" y="151637"/>
                  <a:pt x="1965960" y="153696"/>
                </a:cubicBezTo>
                <a:cubicBezTo>
                  <a:pt x="1941087" y="159436"/>
                  <a:pt x="1915112" y="158333"/>
                  <a:pt x="1889760" y="161316"/>
                </a:cubicBezTo>
                <a:cubicBezTo>
                  <a:pt x="1795675" y="172385"/>
                  <a:pt x="1871557" y="163433"/>
                  <a:pt x="1805940" y="176556"/>
                </a:cubicBezTo>
                <a:cubicBezTo>
                  <a:pt x="1790790" y="179586"/>
                  <a:pt x="1775460" y="181636"/>
                  <a:pt x="1760220" y="184176"/>
                </a:cubicBezTo>
                <a:cubicBezTo>
                  <a:pt x="1734031" y="178938"/>
                  <a:pt x="1716749" y="176110"/>
                  <a:pt x="1691640" y="168936"/>
                </a:cubicBezTo>
                <a:cubicBezTo>
                  <a:pt x="1683917" y="166729"/>
                  <a:pt x="1676400" y="163856"/>
                  <a:pt x="1668780" y="161316"/>
                </a:cubicBezTo>
                <a:cubicBezTo>
                  <a:pt x="1610360" y="163856"/>
                  <a:pt x="1551685" y="162919"/>
                  <a:pt x="1493520" y="168936"/>
                </a:cubicBezTo>
                <a:cubicBezTo>
                  <a:pt x="1477541" y="170589"/>
                  <a:pt x="1463385" y="180280"/>
                  <a:pt x="1447800" y="184176"/>
                </a:cubicBezTo>
                <a:cubicBezTo>
                  <a:pt x="1437640" y="186716"/>
                  <a:pt x="1427671" y="190204"/>
                  <a:pt x="1417320" y="191796"/>
                </a:cubicBezTo>
                <a:cubicBezTo>
                  <a:pt x="1394587" y="195293"/>
                  <a:pt x="1371563" y="196563"/>
                  <a:pt x="1348740" y="199416"/>
                </a:cubicBezTo>
                <a:cubicBezTo>
                  <a:pt x="1330918" y="201644"/>
                  <a:pt x="1313180" y="204496"/>
                  <a:pt x="1295400" y="207036"/>
                </a:cubicBezTo>
                <a:cubicBezTo>
                  <a:pt x="1267460" y="204496"/>
                  <a:pt x="1239208" y="204292"/>
                  <a:pt x="1211580" y="199416"/>
                </a:cubicBezTo>
                <a:cubicBezTo>
                  <a:pt x="1195760" y="196624"/>
                  <a:pt x="1181800" y="186169"/>
                  <a:pt x="1165860" y="184176"/>
                </a:cubicBezTo>
                <a:cubicBezTo>
                  <a:pt x="1145540" y="181636"/>
                  <a:pt x="1125140" y="179670"/>
                  <a:pt x="1104900" y="176556"/>
                </a:cubicBezTo>
                <a:cubicBezTo>
                  <a:pt x="1092099" y="174587"/>
                  <a:pt x="1079621" y="170768"/>
                  <a:pt x="1066800" y="168936"/>
                </a:cubicBezTo>
                <a:cubicBezTo>
                  <a:pt x="1037202" y="164708"/>
                  <a:pt x="984408" y="161673"/>
                  <a:pt x="952500" y="153696"/>
                </a:cubicBezTo>
                <a:cubicBezTo>
                  <a:pt x="936915" y="149800"/>
                  <a:pt x="920146" y="147367"/>
                  <a:pt x="906780" y="138456"/>
                </a:cubicBezTo>
                <a:lnTo>
                  <a:pt x="883920" y="123216"/>
                </a:lnTo>
                <a:lnTo>
                  <a:pt x="792480" y="138456"/>
                </a:lnTo>
                <a:lnTo>
                  <a:pt x="746760" y="146076"/>
                </a:lnTo>
                <a:cubicBezTo>
                  <a:pt x="718820" y="143536"/>
                  <a:pt x="689755" y="146707"/>
                  <a:pt x="662940" y="138456"/>
                </a:cubicBezTo>
                <a:cubicBezTo>
                  <a:pt x="654187" y="135763"/>
                  <a:pt x="654851" y="121317"/>
                  <a:pt x="647700" y="115596"/>
                </a:cubicBezTo>
                <a:cubicBezTo>
                  <a:pt x="642804" y="111680"/>
                  <a:pt x="596256" y="100777"/>
                  <a:pt x="594360" y="100356"/>
                </a:cubicBezTo>
                <a:cubicBezTo>
                  <a:pt x="549478" y="90382"/>
                  <a:pt x="548085" y="91714"/>
                  <a:pt x="495300" y="85116"/>
                </a:cubicBezTo>
                <a:cubicBezTo>
                  <a:pt x="400159" y="91459"/>
                  <a:pt x="393586" y="98644"/>
                  <a:pt x="312420" y="85116"/>
                </a:cubicBezTo>
                <a:cubicBezTo>
                  <a:pt x="237755" y="72672"/>
                  <a:pt x="374753" y="79744"/>
                  <a:pt x="243840" y="47016"/>
                </a:cubicBezTo>
                <a:lnTo>
                  <a:pt x="213360" y="39396"/>
                </a:lnTo>
                <a:cubicBezTo>
                  <a:pt x="190500" y="41936"/>
                  <a:pt x="167781" y="47016"/>
                  <a:pt x="144780" y="47016"/>
                </a:cubicBezTo>
                <a:cubicBezTo>
                  <a:pt x="98976" y="47016"/>
                  <a:pt x="68269" y="46892"/>
                  <a:pt x="30480" y="31776"/>
                </a:cubicBezTo>
                <a:cubicBezTo>
                  <a:pt x="25207" y="29667"/>
                  <a:pt x="5080" y="19076"/>
                  <a:pt x="0" y="16536"/>
                </a:cubicBezTo>
                <a:close/>
              </a:path>
            </a:pathLst>
          </a:cu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2" name="Oval 15"/>
          <p:cNvSpPr>
            <a:spLocks noChangeArrowheads="1"/>
          </p:cNvSpPr>
          <p:nvPr/>
        </p:nvSpPr>
        <p:spPr bwMode="auto">
          <a:xfrm>
            <a:off x="6338795" y="5023937"/>
            <a:ext cx="46351" cy="56243"/>
          </a:xfrm>
          <a:prstGeom prst="ellipse">
            <a:avLst/>
          </a:prstGeom>
          <a:solidFill>
            <a:schemeClr val="tx2">
              <a:lumMod val="50000"/>
            </a:schemeClr>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38" name="Oval 15"/>
          <p:cNvSpPr>
            <a:spLocks noChangeArrowheads="1"/>
          </p:cNvSpPr>
          <p:nvPr/>
        </p:nvSpPr>
        <p:spPr bwMode="auto">
          <a:xfrm>
            <a:off x="6079855" y="5104328"/>
            <a:ext cx="46351" cy="56243"/>
          </a:xfrm>
          <a:prstGeom prst="ellipse">
            <a:avLst/>
          </a:prstGeom>
          <a:solidFill>
            <a:schemeClr val="tx2">
              <a:lumMod val="50000"/>
            </a:schemeClr>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39" name="Oval 15"/>
          <p:cNvSpPr>
            <a:spLocks noChangeArrowheads="1"/>
          </p:cNvSpPr>
          <p:nvPr/>
        </p:nvSpPr>
        <p:spPr bwMode="auto">
          <a:xfrm>
            <a:off x="5804600" y="5260699"/>
            <a:ext cx="46351" cy="56243"/>
          </a:xfrm>
          <a:prstGeom prst="ellipse">
            <a:avLst/>
          </a:prstGeom>
          <a:solidFill>
            <a:schemeClr val="tx2">
              <a:lumMod val="50000"/>
            </a:schemeClr>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40" name="Oval 15"/>
          <p:cNvSpPr>
            <a:spLocks noChangeArrowheads="1"/>
          </p:cNvSpPr>
          <p:nvPr/>
        </p:nvSpPr>
        <p:spPr bwMode="auto">
          <a:xfrm>
            <a:off x="5364272" y="5390866"/>
            <a:ext cx="46351" cy="56243"/>
          </a:xfrm>
          <a:prstGeom prst="ellipse">
            <a:avLst/>
          </a:prstGeom>
          <a:solidFill>
            <a:schemeClr val="tx2">
              <a:lumMod val="50000"/>
            </a:schemeClr>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41" name="Line 11"/>
          <p:cNvSpPr>
            <a:spLocks noChangeShapeType="1"/>
          </p:cNvSpPr>
          <p:nvPr/>
        </p:nvSpPr>
        <p:spPr bwMode="auto">
          <a:xfrm flipV="1">
            <a:off x="5311139" y="4778810"/>
            <a:ext cx="1470661" cy="686901"/>
          </a:xfrm>
          <a:prstGeom prst="line">
            <a:avLst/>
          </a:prstGeom>
          <a:noFill/>
          <a:ln w="25400" cap="sq">
            <a:solidFill>
              <a:schemeClr val="tx2">
                <a:lumMod val="50000"/>
              </a:schemeClr>
            </a:solidFill>
            <a:prstDash val="sysDash"/>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42" name="Line 23"/>
          <p:cNvSpPr>
            <a:spLocks noChangeShapeType="1"/>
          </p:cNvSpPr>
          <p:nvPr/>
        </p:nvSpPr>
        <p:spPr bwMode="auto">
          <a:xfrm flipH="1">
            <a:off x="5437082" y="2502831"/>
            <a:ext cx="836302" cy="1715095"/>
          </a:xfrm>
          <a:prstGeom prst="line">
            <a:avLst/>
          </a:prstGeom>
          <a:noFill/>
          <a:ln w="25400" cap="sq">
            <a:solidFill>
              <a:schemeClr val="tx2">
                <a:lumMod val="50000"/>
              </a:schemeClr>
            </a:solidFill>
            <a:round/>
            <a:headEnd type="none" w="sm" len="sm"/>
            <a:tailEnd type="triangle" w="med" len="lg"/>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6" name="Rectangle 5"/>
          <p:cNvSpPr/>
          <p:nvPr/>
        </p:nvSpPr>
        <p:spPr>
          <a:xfrm>
            <a:off x="4677900" y="2568810"/>
            <a:ext cx="1622560" cy="369332"/>
          </a:xfrm>
          <a:prstGeom prst="rect">
            <a:avLst/>
          </a:prstGeom>
        </p:spPr>
        <p:txBody>
          <a:bodyPr wrap="none">
            <a:spAutoFit/>
          </a:bodyPr>
          <a:lstStyle/>
          <a:p>
            <a:pPr eaLnBrk="1" fontAlgn="auto" hangingPunct="1">
              <a:spcBef>
                <a:spcPts val="0"/>
              </a:spcBef>
              <a:spcAft>
                <a:spcPts val="0"/>
              </a:spcAft>
            </a:pPr>
            <a:r>
              <a:rPr lang="en-US" sz="1800" b="1" dirty="0">
                <a:solidFill>
                  <a:srgbClr val="EEECE1">
                    <a:lumMod val="50000"/>
                  </a:srgbClr>
                </a:solidFill>
                <a:latin typeface="Lucida Sans"/>
              </a:rPr>
              <a:t>Channel fill </a:t>
            </a:r>
            <a:endParaRPr lang="en-US" sz="1800" dirty="0">
              <a:solidFill>
                <a:prstClr val="white"/>
              </a:solidFill>
              <a:latin typeface="Lucida Sans"/>
            </a:endParaRPr>
          </a:p>
        </p:txBody>
      </p:sp>
    </p:spTree>
    <p:extLst>
      <p:ext uri="{BB962C8B-B14F-4D97-AF65-F5344CB8AC3E}">
        <p14:creationId xmlns:p14="http://schemas.microsoft.com/office/powerpoint/2010/main" val="18594388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4" name="Picture 16" descr="http://waterdata.usgs.gov/nwisweb/graph?agency_cd=USGS&amp;site_no=05280000&amp;parm_cd=00065&amp;period=7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48534" y="4006655"/>
            <a:ext cx="2311100" cy="1604931"/>
          </a:xfrm>
          <a:prstGeom prst="rect">
            <a:avLst/>
          </a:prstGeom>
          <a:noFill/>
          <a:extLst>
            <a:ext uri="{909E8E84-426E-40DD-AFC4-6F175D3DCCD1}">
              <a14:hiddenFill xmlns:a14="http://schemas.microsoft.com/office/drawing/2010/main">
                <a:solidFill>
                  <a:srgbClr val="FFFFFF"/>
                </a:solidFill>
              </a14:hiddenFill>
            </a:ext>
          </a:extLst>
        </p:spPr>
      </p:pic>
      <p:sp>
        <p:nvSpPr>
          <p:cNvPr id="101393" name="Oval 17"/>
          <p:cNvSpPr>
            <a:spLocks noChangeArrowheads="1"/>
          </p:cNvSpPr>
          <p:nvPr/>
        </p:nvSpPr>
        <p:spPr bwMode="auto">
          <a:xfrm>
            <a:off x="7167563" y="1209560"/>
            <a:ext cx="44450" cy="49212"/>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pic>
        <p:nvPicPr>
          <p:cNvPr id="101401" name="Picture 25" descr="gage"/>
          <p:cNvPicPr>
            <a:picLocks noChangeAspect="1" noChangeArrowheads="1"/>
          </p:cNvPicPr>
          <p:nvPr/>
        </p:nvPicPr>
        <p:blipFill>
          <a:blip r:embed="rId5" cstate="email">
            <a:lum contrast="-8000"/>
            <a:extLst>
              <a:ext uri="{28A0092B-C50C-407E-A947-70E740481C1C}">
                <a14:useLocalDpi xmlns:a14="http://schemas.microsoft.com/office/drawing/2010/main"/>
              </a:ext>
            </a:extLst>
          </a:blip>
          <a:srcRect/>
          <a:stretch>
            <a:fillRect/>
          </a:stretch>
        </p:blipFill>
        <p:spPr bwMode="auto">
          <a:xfrm>
            <a:off x="388974" y="779172"/>
            <a:ext cx="3200400" cy="3124002"/>
          </a:xfrm>
          <a:prstGeom prst="rect">
            <a:avLst/>
          </a:prstGeom>
          <a:noFill/>
        </p:spPr>
      </p:pic>
      <p:sp>
        <p:nvSpPr>
          <p:cNvPr id="101402" name="Text Box 26"/>
          <p:cNvSpPr txBox="1">
            <a:spLocks noChangeArrowheads="1"/>
          </p:cNvSpPr>
          <p:nvPr/>
        </p:nvSpPr>
        <p:spPr bwMode="auto">
          <a:xfrm>
            <a:off x="1181986" y="1807404"/>
            <a:ext cx="2362200" cy="707886"/>
          </a:xfrm>
          <a:prstGeom prst="rect">
            <a:avLst/>
          </a:prstGeom>
          <a:noFill/>
          <a:ln w="12700">
            <a:noFill/>
            <a:miter lim="800000"/>
            <a:headEnd/>
            <a:tailEnd/>
          </a:ln>
          <a:effectLst/>
        </p:spPr>
        <p:txBody>
          <a:bodyPr>
            <a:spAutoFit/>
          </a:bodyPr>
          <a:lstStyle/>
          <a:p>
            <a:pPr marL="342900" indent="-342900" eaLnBrk="1" fontAlgn="auto" hangingPunct="1">
              <a:spcBef>
                <a:spcPct val="50000"/>
              </a:spcBef>
              <a:spcAft>
                <a:spcPts val="0"/>
              </a:spcAft>
              <a:buFontTx/>
              <a:buAutoNum type="arabicPeriod"/>
            </a:pPr>
            <a:r>
              <a:rPr lang="en-US" sz="2000" b="1" dirty="0">
                <a:solidFill>
                  <a:srgbClr val="FF3300"/>
                </a:solidFill>
              </a:rPr>
              <a:t>Continuously  record </a:t>
            </a:r>
            <a:r>
              <a:rPr lang="en-US" sz="2000" b="1" u="sng" dirty="0">
                <a:solidFill>
                  <a:srgbClr val="FF3300"/>
                </a:solidFill>
              </a:rPr>
              <a:t>stage</a:t>
            </a:r>
          </a:p>
        </p:txBody>
      </p:sp>
      <p:sp>
        <p:nvSpPr>
          <p:cNvPr id="31" name="Title 30"/>
          <p:cNvSpPr>
            <a:spLocks noGrp="1"/>
          </p:cNvSpPr>
          <p:nvPr>
            <p:ph type="title"/>
          </p:nvPr>
        </p:nvSpPr>
        <p:spPr>
          <a:xfrm>
            <a:off x="913003" y="0"/>
            <a:ext cx="6781800" cy="685800"/>
          </a:xfrm>
        </p:spPr>
        <p:txBody>
          <a:bodyPr>
            <a:normAutofit fontScale="90000"/>
          </a:bodyPr>
          <a:lstStyle/>
          <a:p>
            <a:r>
              <a:rPr lang="en-US" dirty="0" err="1"/>
              <a:t>Streamgaging</a:t>
            </a:r>
            <a:r>
              <a:rPr lang="en-US" dirty="0"/>
              <a:t> </a:t>
            </a:r>
            <a:r>
              <a:rPr lang="en-US" dirty="0" smtClean="0"/>
              <a:t>Process ~ 6</a:t>
            </a:r>
            <a:endParaRPr lang="en-US" dirty="0"/>
          </a:p>
        </p:txBody>
      </p:sp>
      <p:pic>
        <p:nvPicPr>
          <p:cNvPr id="33"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17162" y="900698"/>
            <a:ext cx="4750638" cy="2079487"/>
          </a:xfrm>
          <a:prstGeom prst="rect">
            <a:avLst/>
          </a:prstGeom>
          <a:noFill/>
          <a:ln w="12700">
            <a:noFill/>
            <a:miter lim="800000"/>
            <a:headEnd type="none" w="sm" len="sm"/>
            <a:tailEnd type="none" w="sm" len="sm"/>
          </a:ln>
          <a:effectLst/>
        </p:spPr>
      </p:pic>
      <p:graphicFrame>
        <p:nvGraphicFramePr>
          <p:cNvPr id="101386" name="Object 10"/>
          <p:cNvGraphicFramePr>
            <a:graphicFrameLocks noChangeAspect="1"/>
          </p:cNvGraphicFramePr>
          <p:nvPr>
            <p:extLst/>
          </p:nvPr>
        </p:nvGraphicFramePr>
        <p:xfrm>
          <a:off x="4267201" y="3124199"/>
          <a:ext cx="4851691" cy="3000369"/>
        </p:xfrm>
        <a:graphic>
          <a:graphicData uri="http://schemas.openxmlformats.org/presentationml/2006/ole">
            <mc:AlternateContent xmlns:mc="http://schemas.openxmlformats.org/markup-compatibility/2006">
              <mc:Choice xmlns:v="urn:schemas-microsoft-com:vml" Requires="v">
                <p:oleObj spid="_x0000_s32831" name="Worksheet" r:id="rId7" imgW="9991837" imgH="6477112" progId="Excel.Sheet.8">
                  <p:embed/>
                </p:oleObj>
              </mc:Choice>
              <mc:Fallback>
                <p:oleObj name="Worksheet" r:id="rId7" imgW="9991837" imgH="6477112"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t="11688" r="3401"/>
                      <a:stretch>
                        <a:fillRect/>
                      </a:stretch>
                    </p:blipFill>
                    <p:spPr bwMode="auto">
                      <a:xfrm>
                        <a:off x="4267201" y="3124199"/>
                        <a:ext cx="4851691" cy="3000369"/>
                      </a:xfrm>
                      <a:prstGeom prst="rect">
                        <a:avLst/>
                      </a:prstGeom>
                      <a:solidFill>
                        <a:schemeClr val="accent3">
                          <a:lumMod val="60000"/>
                          <a:lumOff val="40000"/>
                        </a:schemeClr>
                      </a:solidFill>
                      <a:ln>
                        <a:noFill/>
                      </a:ln>
                      <a:effectLst/>
                      <a:extLst/>
                    </p:spPr>
                  </p:pic>
                </p:oleObj>
              </mc:Fallback>
            </mc:AlternateContent>
          </a:graphicData>
        </a:graphic>
      </p:graphicFrame>
      <p:sp>
        <p:nvSpPr>
          <p:cNvPr id="101387" name="Line 11"/>
          <p:cNvSpPr>
            <a:spLocks noChangeShapeType="1"/>
          </p:cNvSpPr>
          <p:nvPr/>
        </p:nvSpPr>
        <p:spPr bwMode="auto">
          <a:xfrm flipV="1">
            <a:off x="5744656" y="3962201"/>
            <a:ext cx="2241122" cy="1601484"/>
          </a:xfrm>
          <a:prstGeom prst="line">
            <a:avLst/>
          </a:prstGeom>
          <a:noFill/>
          <a:ln w="25400" cap="sq">
            <a:solidFill>
              <a:srgbClr val="0000FF"/>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88" name="Oval 12"/>
          <p:cNvSpPr>
            <a:spLocks noChangeArrowheads="1"/>
          </p:cNvSpPr>
          <p:nvPr/>
        </p:nvSpPr>
        <p:spPr bwMode="auto">
          <a:xfrm>
            <a:off x="5742940" y="5409470"/>
            <a:ext cx="48067" cy="5624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89" name="Oval 13"/>
          <p:cNvSpPr>
            <a:spLocks noChangeArrowheads="1"/>
          </p:cNvSpPr>
          <p:nvPr/>
        </p:nvSpPr>
        <p:spPr bwMode="auto">
          <a:xfrm>
            <a:off x="5948941" y="5409470"/>
            <a:ext cx="44634" cy="5624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0" name="Oval 14"/>
          <p:cNvSpPr>
            <a:spLocks noChangeArrowheads="1"/>
          </p:cNvSpPr>
          <p:nvPr/>
        </p:nvSpPr>
        <p:spPr bwMode="auto">
          <a:xfrm>
            <a:off x="6027908" y="5260699"/>
            <a:ext cx="46350" cy="5624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1" name="Oval 15"/>
          <p:cNvSpPr>
            <a:spLocks noChangeArrowheads="1"/>
          </p:cNvSpPr>
          <p:nvPr/>
        </p:nvSpPr>
        <p:spPr bwMode="auto">
          <a:xfrm>
            <a:off x="6273392" y="5111927"/>
            <a:ext cx="46351" cy="5624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2" name="Oval 16"/>
          <p:cNvSpPr>
            <a:spLocks noChangeArrowheads="1"/>
          </p:cNvSpPr>
          <p:nvPr/>
        </p:nvSpPr>
        <p:spPr bwMode="auto">
          <a:xfrm>
            <a:off x="6639045" y="4865185"/>
            <a:ext cx="46350" cy="54429"/>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4" name="Oval 18"/>
          <p:cNvSpPr>
            <a:spLocks noChangeArrowheads="1"/>
          </p:cNvSpPr>
          <p:nvPr/>
        </p:nvSpPr>
        <p:spPr bwMode="auto">
          <a:xfrm>
            <a:off x="7006414" y="4518657"/>
            <a:ext cx="44634" cy="54429"/>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5" name="Oval 19"/>
          <p:cNvSpPr>
            <a:spLocks noChangeArrowheads="1"/>
          </p:cNvSpPr>
          <p:nvPr/>
        </p:nvSpPr>
        <p:spPr bwMode="auto">
          <a:xfrm>
            <a:off x="7778919" y="4021543"/>
            <a:ext cx="46350" cy="56242"/>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405" name="Text Box 29"/>
          <p:cNvSpPr txBox="1">
            <a:spLocks noChangeArrowheads="1"/>
          </p:cNvSpPr>
          <p:nvPr/>
        </p:nvSpPr>
        <p:spPr bwMode="auto">
          <a:xfrm>
            <a:off x="4725178" y="3235842"/>
            <a:ext cx="4128053" cy="400110"/>
          </a:xfrm>
          <a:prstGeom prst="rect">
            <a:avLst/>
          </a:prstGeom>
          <a:noFill/>
          <a:ln w="9525">
            <a:noFill/>
            <a:miter lim="800000"/>
            <a:headEnd/>
            <a:tailEnd/>
          </a:ln>
          <a:effectLst/>
        </p:spPr>
        <p:txBody>
          <a:bodyPr wrap="none">
            <a:spAutoFit/>
          </a:bodyPr>
          <a:lstStyle/>
          <a:p>
            <a:pPr eaLnBrk="1" fontAlgn="auto" hangingPunct="1">
              <a:spcBef>
                <a:spcPts val="0"/>
              </a:spcBef>
              <a:spcAft>
                <a:spcPts val="0"/>
              </a:spcAft>
            </a:pPr>
            <a:r>
              <a:rPr lang="en-US" sz="2000" b="1" dirty="0">
                <a:solidFill>
                  <a:srgbClr val="FF0000"/>
                </a:solidFill>
              </a:rPr>
              <a:t>S</a:t>
            </a:r>
            <a:r>
              <a:rPr lang="en-US" sz="2000" b="1" u="sng" dirty="0">
                <a:solidFill>
                  <a:srgbClr val="FF0000"/>
                </a:solidFill>
              </a:rPr>
              <a:t>tage-discharge relation (rating)</a:t>
            </a:r>
          </a:p>
        </p:txBody>
      </p:sp>
      <p:pic>
        <p:nvPicPr>
          <p:cNvPr id="30" name="Picture 32" descr="P:\FieldArchive\05318195\wy2011\photos\05318195.20110323\05318195ActionADCPCompass (3).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321204" y="661219"/>
            <a:ext cx="1447800" cy="7801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77070" y="2661339"/>
            <a:ext cx="4551187" cy="270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4" name="Oval 15"/>
          <p:cNvSpPr>
            <a:spLocks noChangeArrowheads="1"/>
          </p:cNvSpPr>
          <p:nvPr/>
        </p:nvSpPr>
        <p:spPr bwMode="auto">
          <a:xfrm>
            <a:off x="8174753" y="3846931"/>
            <a:ext cx="46351" cy="5624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35" name="Line 11"/>
          <p:cNvSpPr>
            <a:spLocks noChangeShapeType="1"/>
          </p:cNvSpPr>
          <p:nvPr/>
        </p:nvSpPr>
        <p:spPr bwMode="auto">
          <a:xfrm flipV="1">
            <a:off x="7979312" y="3844146"/>
            <a:ext cx="297443" cy="118056"/>
          </a:xfrm>
          <a:prstGeom prst="line">
            <a:avLst/>
          </a:prstGeom>
          <a:noFill/>
          <a:ln w="25400" cap="sq">
            <a:solidFill>
              <a:srgbClr val="0000FF"/>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36" name="Oval 18"/>
          <p:cNvSpPr>
            <a:spLocks noChangeArrowheads="1"/>
          </p:cNvSpPr>
          <p:nvPr/>
        </p:nvSpPr>
        <p:spPr bwMode="auto">
          <a:xfrm>
            <a:off x="7979312" y="3950249"/>
            <a:ext cx="44634" cy="54429"/>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29" name="Oval 18"/>
          <p:cNvSpPr>
            <a:spLocks noChangeArrowheads="1"/>
          </p:cNvSpPr>
          <p:nvPr/>
        </p:nvSpPr>
        <p:spPr bwMode="auto">
          <a:xfrm>
            <a:off x="7474069" y="4316076"/>
            <a:ext cx="44634" cy="54429"/>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7" name="Freeform 6"/>
          <p:cNvSpPr/>
          <p:nvPr/>
        </p:nvSpPr>
        <p:spPr>
          <a:xfrm>
            <a:off x="4732020" y="1630680"/>
            <a:ext cx="771690" cy="836595"/>
          </a:xfrm>
          <a:custGeom>
            <a:avLst/>
            <a:gdLst>
              <a:gd name="connsiteX0" fmla="*/ 762000 w 771690"/>
              <a:gd name="connsiteY0" fmla="*/ 830580 h 836595"/>
              <a:gd name="connsiteX1" fmla="*/ 762000 w 771690"/>
              <a:gd name="connsiteY1" fmla="*/ 830580 h 836595"/>
              <a:gd name="connsiteX2" fmla="*/ 617220 w 771690"/>
              <a:gd name="connsiteY2" fmla="*/ 815340 h 836595"/>
              <a:gd name="connsiteX3" fmla="*/ 563880 w 771690"/>
              <a:gd name="connsiteY3" fmla="*/ 800100 h 836595"/>
              <a:gd name="connsiteX4" fmla="*/ 541020 w 771690"/>
              <a:gd name="connsiteY4" fmla="*/ 784860 h 836595"/>
              <a:gd name="connsiteX5" fmla="*/ 495300 w 771690"/>
              <a:gd name="connsiteY5" fmla="*/ 746760 h 836595"/>
              <a:gd name="connsiteX6" fmla="*/ 457200 w 771690"/>
              <a:gd name="connsiteY6" fmla="*/ 739140 h 836595"/>
              <a:gd name="connsiteX7" fmla="*/ 411480 w 771690"/>
              <a:gd name="connsiteY7" fmla="*/ 723900 h 836595"/>
              <a:gd name="connsiteX8" fmla="*/ 365760 w 771690"/>
              <a:gd name="connsiteY8" fmla="*/ 693420 h 836595"/>
              <a:gd name="connsiteX9" fmla="*/ 320040 w 771690"/>
              <a:gd name="connsiteY9" fmla="*/ 678180 h 836595"/>
              <a:gd name="connsiteX10" fmla="*/ 312420 w 771690"/>
              <a:gd name="connsiteY10" fmla="*/ 655320 h 836595"/>
              <a:gd name="connsiteX11" fmla="*/ 289560 w 771690"/>
              <a:gd name="connsiteY11" fmla="*/ 632460 h 836595"/>
              <a:gd name="connsiteX12" fmla="*/ 281940 w 771690"/>
              <a:gd name="connsiteY12" fmla="*/ 579120 h 836595"/>
              <a:gd name="connsiteX13" fmla="*/ 274320 w 771690"/>
              <a:gd name="connsiteY13" fmla="*/ 548640 h 836595"/>
              <a:gd name="connsiteX14" fmla="*/ 251460 w 771690"/>
              <a:gd name="connsiteY14" fmla="*/ 533400 h 836595"/>
              <a:gd name="connsiteX15" fmla="*/ 236220 w 771690"/>
              <a:gd name="connsiteY15" fmla="*/ 510540 h 836595"/>
              <a:gd name="connsiteX16" fmla="*/ 220980 w 771690"/>
              <a:gd name="connsiteY16" fmla="*/ 449580 h 836595"/>
              <a:gd name="connsiteX17" fmla="*/ 182880 w 771690"/>
              <a:gd name="connsiteY17" fmla="*/ 350520 h 836595"/>
              <a:gd name="connsiteX18" fmla="*/ 175260 w 771690"/>
              <a:gd name="connsiteY18" fmla="*/ 304800 h 836595"/>
              <a:gd name="connsiteX19" fmla="*/ 152400 w 771690"/>
              <a:gd name="connsiteY19" fmla="*/ 236220 h 836595"/>
              <a:gd name="connsiteX20" fmla="*/ 144780 w 771690"/>
              <a:gd name="connsiteY20" fmla="*/ 213360 h 836595"/>
              <a:gd name="connsiteX21" fmla="*/ 137160 w 771690"/>
              <a:gd name="connsiteY21" fmla="*/ 167640 h 836595"/>
              <a:gd name="connsiteX22" fmla="*/ 129540 w 771690"/>
              <a:gd name="connsiteY22" fmla="*/ 137160 h 836595"/>
              <a:gd name="connsiteX23" fmla="*/ 121920 w 771690"/>
              <a:gd name="connsiteY23" fmla="*/ 114300 h 836595"/>
              <a:gd name="connsiteX24" fmla="*/ 83820 w 771690"/>
              <a:gd name="connsiteY24" fmla="*/ 76200 h 836595"/>
              <a:gd name="connsiteX25" fmla="*/ 45720 w 771690"/>
              <a:gd name="connsiteY25" fmla="*/ 68580 h 836595"/>
              <a:gd name="connsiteX26" fmla="*/ 30480 w 771690"/>
              <a:gd name="connsiteY26" fmla="*/ 45720 h 836595"/>
              <a:gd name="connsiteX27" fmla="*/ 0 w 771690"/>
              <a:gd name="connsiteY27" fmla="*/ 15240 h 836595"/>
              <a:gd name="connsiteX28" fmla="*/ 22860 w 771690"/>
              <a:gd name="connsiteY28" fmla="*/ 0 h 836595"/>
              <a:gd name="connsiteX29" fmla="*/ 68580 w 771690"/>
              <a:gd name="connsiteY29" fmla="*/ 15240 h 836595"/>
              <a:gd name="connsiteX30" fmla="*/ 91440 w 771690"/>
              <a:gd name="connsiteY30" fmla="*/ 22860 h 836595"/>
              <a:gd name="connsiteX31" fmla="*/ 160020 w 771690"/>
              <a:gd name="connsiteY31" fmla="*/ 53340 h 836595"/>
              <a:gd name="connsiteX32" fmla="*/ 251460 w 771690"/>
              <a:gd name="connsiteY32" fmla="*/ 68580 h 836595"/>
              <a:gd name="connsiteX33" fmla="*/ 274320 w 771690"/>
              <a:gd name="connsiteY33" fmla="*/ 83820 h 836595"/>
              <a:gd name="connsiteX34" fmla="*/ 289560 w 771690"/>
              <a:gd name="connsiteY34" fmla="*/ 106680 h 836595"/>
              <a:gd name="connsiteX35" fmla="*/ 312420 w 771690"/>
              <a:gd name="connsiteY35" fmla="*/ 114300 h 836595"/>
              <a:gd name="connsiteX36" fmla="*/ 320040 w 771690"/>
              <a:gd name="connsiteY36" fmla="*/ 137160 h 836595"/>
              <a:gd name="connsiteX37" fmla="*/ 327660 w 771690"/>
              <a:gd name="connsiteY37" fmla="*/ 175260 h 836595"/>
              <a:gd name="connsiteX38" fmla="*/ 396240 w 771690"/>
              <a:gd name="connsiteY38" fmla="*/ 198120 h 836595"/>
              <a:gd name="connsiteX39" fmla="*/ 441960 w 771690"/>
              <a:gd name="connsiteY39" fmla="*/ 236220 h 836595"/>
              <a:gd name="connsiteX40" fmla="*/ 457200 w 771690"/>
              <a:gd name="connsiteY40" fmla="*/ 259080 h 836595"/>
              <a:gd name="connsiteX41" fmla="*/ 502920 w 771690"/>
              <a:gd name="connsiteY41" fmla="*/ 281940 h 836595"/>
              <a:gd name="connsiteX42" fmla="*/ 533400 w 771690"/>
              <a:gd name="connsiteY42" fmla="*/ 373380 h 836595"/>
              <a:gd name="connsiteX43" fmla="*/ 548640 w 771690"/>
              <a:gd name="connsiteY43" fmla="*/ 426720 h 836595"/>
              <a:gd name="connsiteX44" fmla="*/ 556260 w 771690"/>
              <a:gd name="connsiteY44" fmla="*/ 487680 h 836595"/>
              <a:gd name="connsiteX45" fmla="*/ 563880 w 771690"/>
              <a:gd name="connsiteY45" fmla="*/ 510540 h 836595"/>
              <a:gd name="connsiteX46" fmla="*/ 579120 w 771690"/>
              <a:gd name="connsiteY46" fmla="*/ 571500 h 836595"/>
              <a:gd name="connsiteX47" fmla="*/ 594360 w 771690"/>
              <a:gd name="connsiteY47" fmla="*/ 594360 h 836595"/>
              <a:gd name="connsiteX48" fmla="*/ 632460 w 771690"/>
              <a:gd name="connsiteY48" fmla="*/ 655320 h 836595"/>
              <a:gd name="connsiteX49" fmla="*/ 655320 w 771690"/>
              <a:gd name="connsiteY49" fmla="*/ 723900 h 836595"/>
              <a:gd name="connsiteX50" fmla="*/ 662940 w 771690"/>
              <a:gd name="connsiteY50" fmla="*/ 746760 h 836595"/>
              <a:gd name="connsiteX51" fmla="*/ 685800 w 771690"/>
              <a:gd name="connsiteY51" fmla="*/ 762000 h 836595"/>
              <a:gd name="connsiteX52" fmla="*/ 739140 w 771690"/>
              <a:gd name="connsiteY52" fmla="*/ 822960 h 836595"/>
              <a:gd name="connsiteX53" fmla="*/ 762000 w 771690"/>
              <a:gd name="connsiteY53" fmla="*/ 830580 h 83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71690" h="836595">
                <a:moveTo>
                  <a:pt x="762000" y="830580"/>
                </a:moveTo>
                <a:lnTo>
                  <a:pt x="762000" y="830580"/>
                </a:lnTo>
                <a:cubicBezTo>
                  <a:pt x="565563" y="818303"/>
                  <a:pt x="691828" y="836656"/>
                  <a:pt x="617220" y="815340"/>
                </a:cubicBezTo>
                <a:cubicBezTo>
                  <a:pt x="605827" y="812085"/>
                  <a:pt x="576060" y="806190"/>
                  <a:pt x="563880" y="800100"/>
                </a:cubicBezTo>
                <a:cubicBezTo>
                  <a:pt x="555689" y="796004"/>
                  <a:pt x="548055" y="790723"/>
                  <a:pt x="541020" y="784860"/>
                </a:cubicBezTo>
                <a:cubicBezTo>
                  <a:pt x="524849" y="771384"/>
                  <a:pt x="515939" y="754500"/>
                  <a:pt x="495300" y="746760"/>
                </a:cubicBezTo>
                <a:cubicBezTo>
                  <a:pt x="483173" y="742212"/>
                  <a:pt x="469695" y="742548"/>
                  <a:pt x="457200" y="739140"/>
                </a:cubicBezTo>
                <a:cubicBezTo>
                  <a:pt x="441702" y="734913"/>
                  <a:pt x="424846" y="732811"/>
                  <a:pt x="411480" y="723900"/>
                </a:cubicBezTo>
                <a:cubicBezTo>
                  <a:pt x="396240" y="713740"/>
                  <a:pt x="383136" y="699212"/>
                  <a:pt x="365760" y="693420"/>
                </a:cubicBezTo>
                <a:lnTo>
                  <a:pt x="320040" y="678180"/>
                </a:lnTo>
                <a:cubicBezTo>
                  <a:pt x="317500" y="670560"/>
                  <a:pt x="316875" y="662003"/>
                  <a:pt x="312420" y="655320"/>
                </a:cubicBezTo>
                <a:cubicBezTo>
                  <a:pt x="306442" y="646354"/>
                  <a:pt x="293562" y="642466"/>
                  <a:pt x="289560" y="632460"/>
                </a:cubicBezTo>
                <a:cubicBezTo>
                  <a:pt x="282890" y="615784"/>
                  <a:pt x="285153" y="596791"/>
                  <a:pt x="281940" y="579120"/>
                </a:cubicBezTo>
                <a:cubicBezTo>
                  <a:pt x="280067" y="568816"/>
                  <a:pt x="280129" y="557354"/>
                  <a:pt x="274320" y="548640"/>
                </a:cubicBezTo>
                <a:cubicBezTo>
                  <a:pt x="269240" y="541020"/>
                  <a:pt x="259080" y="538480"/>
                  <a:pt x="251460" y="533400"/>
                </a:cubicBezTo>
                <a:cubicBezTo>
                  <a:pt x="246380" y="525780"/>
                  <a:pt x="239436" y="519115"/>
                  <a:pt x="236220" y="510540"/>
                </a:cubicBezTo>
                <a:cubicBezTo>
                  <a:pt x="200440" y="415126"/>
                  <a:pt x="249183" y="515387"/>
                  <a:pt x="220980" y="449580"/>
                </a:cubicBezTo>
                <a:cubicBezTo>
                  <a:pt x="202801" y="407162"/>
                  <a:pt x="192707" y="409480"/>
                  <a:pt x="182880" y="350520"/>
                </a:cubicBezTo>
                <a:cubicBezTo>
                  <a:pt x="180340" y="335280"/>
                  <a:pt x="179007" y="319789"/>
                  <a:pt x="175260" y="304800"/>
                </a:cubicBezTo>
                <a:lnTo>
                  <a:pt x="152400" y="236220"/>
                </a:lnTo>
                <a:cubicBezTo>
                  <a:pt x="149860" y="228600"/>
                  <a:pt x="146100" y="221283"/>
                  <a:pt x="144780" y="213360"/>
                </a:cubicBezTo>
                <a:cubicBezTo>
                  <a:pt x="142240" y="198120"/>
                  <a:pt x="140190" y="182790"/>
                  <a:pt x="137160" y="167640"/>
                </a:cubicBezTo>
                <a:cubicBezTo>
                  <a:pt x="135106" y="157371"/>
                  <a:pt x="132417" y="147230"/>
                  <a:pt x="129540" y="137160"/>
                </a:cubicBezTo>
                <a:cubicBezTo>
                  <a:pt x="127333" y="129437"/>
                  <a:pt x="125512" y="121484"/>
                  <a:pt x="121920" y="114300"/>
                </a:cubicBezTo>
                <a:cubicBezTo>
                  <a:pt x="113323" y="97106"/>
                  <a:pt x="102577" y="83234"/>
                  <a:pt x="83820" y="76200"/>
                </a:cubicBezTo>
                <a:cubicBezTo>
                  <a:pt x="71693" y="71652"/>
                  <a:pt x="58420" y="71120"/>
                  <a:pt x="45720" y="68580"/>
                </a:cubicBezTo>
                <a:cubicBezTo>
                  <a:pt x="40640" y="60960"/>
                  <a:pt x="37631" y="51441"/>
                  <a:pt x="30480" y="45720"/>
                </a:cubicBezTo>
                <a:cubicBezTo>
                  <a:pt x="-6465" y="16164"/>
                  <a:pt x="16625" y="65116"/>
                  <a:pt x="0" y="15240"/>
                </a:cubicBezTo>
                <a:cubicBezTo>
                  <a:pt x="7620" y="10160"/>
                  <a:pt x="13702" y="0"/>
                  <a:pt x="22860" y="0"/>
                </a:cubicBezTo>
                <a:cubicBezTo>
                  <a:pt x="38924" y="0"/>
                  <a:pt x="53340" y="10160"/>
                  <a:pt x="68580" y="15240"/>
                </a:cubicBezTo>
                <a:cubicBezTo>
                  <a:pt x="76200" y="17780"/>
                  <a:pt x="84757" y="18405"/>
                  <a:pt x="91440" y="22860"/>
                </a:cubicBezTo>
                <a:cubicBezTo>
                  <a:pt x="115737" y="39058"/>
                  <a:pt x="126538" y="49155"/>
                  <a:pt x="160020" y="53340"/>
                </a:cubicBezTo>
                <a:cubicBezTo>
                  <a:pt x="231372" y="62259"/>
                  <a:pt x="201113" y="55993"/>
                  <a:pt x="251460" y="68580"/>
                </a:cubicBezTo>
                <a:cubicBezTo>
                  <a:pt x="259080" y="73660"/>
                  <a:pt x="267844" y="77344"/>
                  <a:pt x="274320" y="83820"/>
                </a:cubicBezTo>
                <a:cubicBezTo>
                  <a:pt x="280796" y="90296"/>
                  <a:pt x="282409" y="100959"/>
                  <a:pt x="289560" y="106680"/>
                </a:cubicBezTo>
                <a:cubicBezTo>
                  <a:pt x="295832" y="111698"/>
                  <a:pt x="304800" y="111760"/>
                  <a:pt x="312420" y="114300"/>
                </a:cubicBezTo>
                <a:cubicBezTo>
                  <a:pt x="314960" y="121920"/>
                  <a:pt x="318092" y="129368"/>
                  <a:pt x="320040" y="137160"/>
                </a:cubicBezTo>
                <a:cubicBezTo>
                  <a:pt x="323181" y="149725"/>
                  <a:pt x="318502" y="166102"/>
                  <a:pt x="327660" y="175260"/>
                </a:cubicBezTo>
                <a:cubicBezTo>
                  <a:pt x="350520" y="198120"/>
                  <a:pt x="373380" y="182880"/>
                  <a:pt x="396240" y="198120"/>
                </a:cubicBezTo>
                <a:cubicBezTo>
                  <a:pt x="418717" y="213105"/>
                  <a:pt x="423625" y="214218"/>
                  <a:pt x="441960" y="236220"/>
                </a:cubicBezTo>
                <a:cubicBezTo>
                  <a:pt x="447823" y="243255"/>
                  <a:pt x="450724" y="252604"/>
                  <a:pt x="457200" y="259080"/>
                </a:cubicBezTo>
                <a:cubicBezTo>
                  <a:pt x="471972" y="273852"/>
                  <a:pt x="484327" y="275742"/>
                  <a:pt x="502920" y="281940"/>
                </a:cubicBezTo>
                <a:lnTo>
                  <a:pt x="533400" y="373380"/>
                </a:lnTo>
                <a:cubicBezTo>
                  <a:pt x="539439" y="391498"/>
                  <a:pt x="545451" y="407584"/>
                  <a:pt x="548640" y="426720"/>
                </a:cubicBezTo>
                <a:cubicBezTo>
                  <a:pt x="552007" y="446920"/>
                  <a:pt x="552597" y="467532"/>
                  <a:pt x="556260" y="487680"/>
                </a:cubicBezTo>
                <a:cubicBezTo>
                  <a:pt x="557697" y="495583"/>
                  <a:pt x="561932" y="502748"/>
                  <a:pt x="563880" y="510540"/>
                </a:cubicBezTo>
                <a:cubicBezTo>
                  <a:pt x="568227" y="527930"/>
                  <a:pt x="570411" y="554082"/>
                  <a:pt x="579120" y="571500"/>
                </a:cubicBezTo>
                <a:cubicBezTo>
                  <a:pt x="583216" y="579691"/>
                  <a:pt x="590641" y="585991"/>
                  <a:pt x="594360" y="594360"/>
                </a:cubicBezTo>
                <a:cubicBezTo>
                  <a:pt x="621087" y="654495"/>
                  <a:pt x="591336" y="627904"/>
                  <a:pt x="632460" y="655320"/>
                </a:cubicBezTo>
                <a:lnTo>
                  <a:pt x="655320" y="723900"/>
                </a:lnTo>
                <a:cubicBezTo>
                  <a:pt x="657860" y="731520"/>
                  <a:pt x="656257" y="742305"/>
                  <a:pt x="662940" y="746760"/>
                </a:cubicBezTo>
                <a:lnTo>
                  <a:pt x="685800" y="762000"/>
                </a:lnTo>
                <a:cubicBezTo>
                  <a:pt x="705318" y="791277"/>
                  <a:pt x="709061" y="809592"/>
                  <a:pt x="739140" y="822960"/>
                </a:cubicBezTo>
                <a:cubicBezTo>
                  <a:pt x="798093" y="849161"/>
                  <a:pt x="758190" y="829310"/>
                  <a:pt x="762000" y="830580"/>
                </a:cubicBezTo>
                <a:close/>
              </a:path>
            </a:pathLst>
          </a:custGeom>
          <a:solidFill>
            <a:srgbClr val="33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7" name="Oval 18"/>
          <p:cNvSpPr>
            <a:spLocks noChangeArrowheads="1"/>
          </p:cNvSpPr>
          <p:nvPr/>
        </p:nvSpPr>
        <p:spPr bwMode="auto">
          <a:xfrm>
            <a:off x="7176625" y="4702498"/>
            <a:ext cx="44634" cy="54429"/>
          </a:xfrm>
          <a:prstGeom prst="ellipse">
            <a:avLst/>
          </a:prstGeom>
          <a:solidFill>
            <a:srgbClr val="33CCFF"/>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38" name="Oval 18"/>
          <p:cNvSpPr>
            <a:spLocks noChangeArrowheads="1"/>
          </p:cNvSpPr>
          <p:nvPr/>
        </p:nvSpPr>
        <p:spPr bwMode="auto">
          <a:xfrm>
            <a:off x="7808931" y="4096258"/>
            <a:ext cx="44634" cy="54429"/>
          </a:xfrm>
          <a:prstGeom prst="ellipse">
            <a:avLst/>
          </a:prstGeom>
          <a:solidFill>
            <a:srgbClr val="33CCFF"/>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39" name="Oval 18"/>
          <p:cNvSpPr>
            <a:spLocks noChangeArrowheads="1"/>
          </p:cNvSpPr>
          <p:nvPr/>
        </p:nvSpPr>
        <p:spPr bwMode="auto">
          <a:xfrm>
            <a:off x="6648058" y="4979718"/>
            <a:ext cx="44634" cy="54429"/>
          </a:xfrm>
          <a:prstGeom prst="ellipse">
            <a:avLst/>
          </a:prstGeom>
          <a:solidFill>
            <a:srgbClr val="33CCFF"/>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40" name="Oval 18"/>
          <p:cNvSpPr>
            <a:spLocks noChangeArrowheads="1"/>
          </p:cNvSpPr>
          <p:nvPr/>
        </p:nvSpPr>
        <p:spPr bwMode="auto">
          <a:xfrm>
            <a:off x="7563826" y="4308556"/>
            <a:ext cx="44634" cy="54429"/>
          </a:xfrm>
          <a:prstGeom prst="ellipse">
            <a:avLst/>
          </a:prstGeom>
          <a:solidFill>
            <a:srgbClr val="33CCFF"/>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41" name="Oval 18"/>
          <p:cNvSpPr>
            <a:spLocks noChangeArrowheads="1"/>
          </p:cNvSpPr>
          <p:nvPr/>
        </p:nvSpPr>
        <p:spPr bwMode="auto">
          <a:xfrm>
            <a:off x="6251077" y="5235248"/>
            <a:ext cx="44634" cy="54429"/>
          </a:xfrm>
          <a:prstGeom prst="ellipse">
            <a:avLst/>
          </a:prstGeom>
          <a:solidFill>
            <a:srgbClr val="33CCFF"/>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42" name="Line 11"/>
          <p:cNvSpPr>
            <a:spLocks noChangeShapeType="1"/>
          </p:cNvSpPr>
          <p:nvPr/>
        </p:nvSpPr>
        <p:spPr bwMode="auto">
          <a:xfrm flipV="1">
            <a:off x="7176625" y="3980675"/>
            <a:ext cx="802687" cy="776252"/>
          </a:xfrm>
          <a:prstGeom prst="line">
            <a:avLst/>
          </a:prstGeom>
          <a:noFill/>
          <a:ln w="25400" cap="sq">
            <a:solidFill>
              <a:srgbClr val="33CCFF"/>
            </a:solidFill>
            <a:prstDash val="sysDash"/>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43" name="Line 11"/>
          <p:cNvSpPr>
            <a:spLocks noChangeShapeType="1"/>
          </p:cNvSpPr>
          <p:nvPr/>
        </p:nvSpPr>
        <p:spPr bwMode="auto">
          <a:xfrm flipV="1">
            <a:off x="5948942" y="4746014"/>
            <a:ext cx="1229691" cy="672570"/>
          </a:xfrm>
          <a:prstGeom prst="line">
            <a:avLst/>
          </a:prstGeom>
          <a:noFill/>
          <a:ln w="25400" cap="sq">
            <a:solidFill>
              <a:srgbClr val="33CCFF"/>
            </a:solidFill>
            <a:prstDash val="sysDash"/>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45" name="Line 11"/>
          <p:cNvSpPr>
            <a:spLocks noChangeShapeType="1"/>
          </p:cNvSpPr>
          <p:nvPr/>
        </p:nvSpPr>
        <p:spPr bwMode="auto">
          <a:xfrm flipV="1">
            <a:off x="5744650" y="3962201"/>
            <a:ext cx="2241119" cy="1601484"/>
          </a:xfrm>
          <a:prstGeom prst="line">
            <a:avLst/>
          </a:prstGeom>
          <a:noFill/>
          <a:ln w="25400" cap="sq">
            <a:solidFill>
              <a:srgbClr val="0000FF"/>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srgbClr val="33CCFF"/>
              </a:solidFill>
              <a:latin typeface="Book Antiqua"/>
            </a:endParaRPr>
          </a:p>
        </p:txBody>
      </p:sp>
      <p:sp>
        <p:nvSpPr>
          <p:cNvPr id="46" name="Oval 12"/>
          <p:cNvSpPr>
            <a:spLocks noChangeArrowheads="1"/>
          </p:cNvSpPr>
          <p:nvPr/>
        </p:nvSpPr>
        <p:spPr bwMode="auto">
          <a:xfrm>
            <a:off x="5742934" y="5409471"/>
            <a:ext cx="48067" cy="5624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srgbClr val="33CCFF"/>
              </a:solidFill>
              <a:latin typeface="Book Antiqua"/>
            </a:endParaRPr>
          </a:p>
        </p:txBody>
      </p:sp>
      <p:sp>
        <p:nvSpPr>
          <p:cNvPr id="47" name="Oval 13"/>
          <p:cNvSpPr>
            <a:spLocks noChangeArrowheads="1"/>
          </p:cNvSpPr>
          <p:nvPr/>
        </p:nvSpPr>
        <p:spPr bwMode="auto">
          <a:xfrm>
            <a:off x="5948935" y="5409471"/>
            <a:ext cx="44634" cy="5624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srgbClr val="33CCFF"/>
              </a:solidFill>
              <a:latin typeface="Book Antiqua"/>
            </a:endParaRPr>
          </a:p>
        </p:txBody>
      </p:sp>
      <p:sp>
        <p:nvSpPr>
          <p:cNvPr id="48" name="Oval 14"/>
          <p:cNvSpPr>
            <a:spLocks noChangeArrowheads="1"/>
          </p:cNvSpPr>
          <p:nvPr/>
        </p:nvSpPr>
        <p:spPr bwMode="auto">
          <a:xfrm>
            <a:off x="6027902" y="5260699"/>
            <a:ext cx="46350" cy="5624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srgbClr val="33CCFF"/>
              </a:solidFill>
              <a:latin typeface="Book Antiqua"/>
            </a:endParaRPr>
          </a:p>
        </p:txBody>
      </p:sp>
      <p:sp>
        <p:nvSpPr>
          <p:cNvPr id="49" name="Oval 15"/>
          <p:cNvSpPr>
            <a:spLocks noChangeArrowheads="1"/>
          </p:cNvSpPr>
          <p:nvPr/>
        </p:nvSpPr>
        <p:spPr bwMode="auto">
          <a:xfrm>
            <a:off x="6273386" y="5111928"/>
            <a:ext cx="46351" cy="5624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srgbClr val="33CCFF"/>
              </a:solidFill>
              <a:latin typeface="Book Antiqua"/>
            </a:endParaRPr>
          </a:p>
        </p:txBody>
      </p:sp>
      <p:sp>
        <p:nvSpPr>
          <p:cNvPr id="50" name="Oval 16"/>
          <p:cNvSpPr>
            <a:spLocks noChangeArrowheads="1"/>
          </p:cNvSpPr>
          <p:nvPr/>
        </p:nvSpPr>
        <p:spPr bwMode="auto">
          <a:xfrm>
            <a:off x="6639038" y="4865185"/>
            <a:ext cx="46350" cy="54429"/>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srgbClr val="33CCFF"/>
              </a:solidFill>
              <a:latin typeface="Book Antiqua"/>
            </a:endParaRPr>
          </a:p>
        </p:txBody>
      </p:sp>
      <p:sp>
        <p:nvSpPr>
          <p:cNvPr id="51" name="Oval 18"/>
          <p:cNvSpPr>
            <a:spLocks noChangeArrowheads="1"/>
          </p:cNvSpPr>
          <p:nvPr/>
        </p:nvSpPr>
        <p:spPr bwMode="auto">
          <a:xfrm>
            <a:off x="7006406" y="4518657"/>
            <a:ext cx="44634" cy="54429"/>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srgbClr val="33CCFF"/>
              </a:solidFill>
              <a:latin typeface="Book Antiqua"/>
            </a:endParaRPr>
          </a:p>
        </p:txBody>
      </p:sp>
      <p:sp>
        <p:nvSpPr>
          <p:cNvPr id="52" name="Oval 19"/>
          <p:cNvSpPr>
            <a:spLocks noChangeArrowheads="1"/>
          </p:cNvSpPr>
          <p:nvPr/>
        </p:nvSpPr>
        <p:spPr bwMode="auto">
          <a:xfrm>
            <a:off x="7778910" y="4021543"/>
            <a:ext cx="46350" cy="56242"/>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srgbClr val="33CCFF"/>
              </a:solidFill>
              <a:latin typeface="Book Antiqua"/>
            </a:endParaRPr>
          </a:p>
        </p:txBody>
      </p:sp>
      <p:sp>
        <p:nvSpPr>
          <p:cNvPr id="53" name="Text Box 22"/>
          <p:cNvSpPr txBox="1">
            <a:spLocks noChangeArrowheads="1"/>
          </p:cNvSpPr>
          <p:nvPr/>
        </p:nvSpPr>
        <p:spPr bwMode="auto">
          <a:xfrm>
            <a:off x="6586917" y="5020995"/>
            <a:ext cx="2383985" cy="584775"/>
          </a:xfrm>
          <a:prstGeom prst="rect">
            <a:avLst/>
          </a:prstGeom>
          <a:noFill/>
          <a:ln w="12700" cap="sq">
            <a:noFill/>
            <a:miter lim="800000"/>
            <a:headEnd type="none" w="sm" len="sm"/>
            <a:tailEnd type="none" w="sm" len="sm"/>
          </a:ln>
          <a:effectLst/>
        </p:spPr>
        <p:txBody>
          <a:bodyPr wrap="none">
            <a:spAutoFit/>
          </a:bodyPr>
          <a:lstStyle/>
          <a:p>
            <a:pPr eaLnBrk="1" fontAlgn="auto" hangingPunct="1">
              <a:spcBef>
                <a:spcPts val="0"/>
              </a:spcBef>
              <a:spcAft>
                <a:spcPts val="0"/>
              </a:spcAft>
            </a:pPr>
            <a:r>
              <a:rPr lang="en-US" sz="1600" b="1" dirty="0">
                <a:solidFill>
                  <a:srgbClr val="33CCFF"/>
                </a:solidFill>
                <a:latin typeface="Lucida Sans"/>
              </a:rPr>
              <a:t>Causes positive </a:t>
            </a:r>
            <a:r>
              <a:rPr lang="en-US" sz="1600" b="1" i="1" dirty="0">
                <a:solidFill>
                  <a:srgbClr val="33CCFF"/>
                </a:solidFill>
                <a:latin typeface="Lucida Sans"/>
              </a:rPr>
              <a:t>shift</a:t>
            </a:r>
          </a:p>
          <a:p>
            <a:pPr eaLnBrk="1" fontAlgn="auto" hangingPunct="1">
              <a:spcBef>
                <a:spcPts val="0"/>
              </a:spcBef>
              <a:spcAft>
                <a:spcPts val="0"/>
              </a:spcAft>
            </a:pPr>
            <a:r>
              <a:rPr lang="en-US" sz="1600" b="1" dirty="0">
                <a:solidFill>
                  <a:srgbClr val="33CCFF"/>
                </a:solidFill>
                <a:latin typeface="Lucida Sans"/>
              </a:rPr>
              <a:t> to rating</a:t>
            </a:r>
          </a:p>
        </p:txBody>
      </p:sp>
      <p:sp>
        <p:nvSpPr>
          <p:cNvPr id="55" name="Line 23"/>
          <p:cNvSpPr>
            <a:spLocks noChangeShapeType="1"/>
          </p:cNvSpPr>
          <p:nvPr/>
        </p:nvSpPr>
        <p:spPr bwMode="auto">
          <a:xfrm>
            <a:off x="5187317" y="2479227"/>
            <a:ext cx="1915899" cy="2250077"/>
          </a:xfrm>
          <a:prstGeom prst="line">
            <a:avLst/>
          </a:prstGeom>
          <a:noFill/>
          <a:ln w="25400" cap="sq">
            <a:solidFill>
              <a:srgbClr val="33CCFF"/>
            </a:solidFill>
            <a:round/>
            <a:headEnd type="none" w="sm" len="sm"/>
            <a:tailEnd type="triangle" w="med" len="lg"/>
          </a:ln>
          <a:effectLst/>
        </p:spPr>
        <p:txBody>
          <a:bodyPr wrap="none" anchor="ctr"/>
          <a:lstStyle/>
          <a:p>
            <a:pPr eaLnBrk="1" fontAlgn="auto" hangingPunct="1">
              <a:spcBef>
                <a:spcPts val="0"/>
              </a:spcBef>
              <a:spcAft>
                <a:spcPts val="0"/>
              </a:spcAft>
            </a:pPr>
            <a:endParaRPr lang="en-US" sz="1800" dirty="0">
              <a:solidFill>
                <a:srgbClr val="33CCFF"/>
              </a:solidFill>
              <a:latin typeface="Book Antiqua"/>
            </a:endParaRPr>
          </a:p>
        </p:txBody>
      </p:sp>
      <p:sp>
        <p:nvSpPr>
          <p:cNvPr id="56" name="Rectangle 55"/>
          <p:cNvSpPr/>
          <p:nvPr/>
        </p:nvSpPr>
        <p:spPr>
          <a:xfrm>
            <a:off x="5724611" y="2598649"/>
            <a:ext cx="1883849" cy="369332"/>
          </a:xfrm>
          <a:prstGeom prst="rect">
            <a:avLst/>
          </a:prstGeom>
        </p:spPr>
        <p:txBody>
          <a:bodyPr wrap="none">
            <a:spAutoFit/>
          </a:bodyPr>
          <a:lstStyle/>
          <a:p>
            <a:pPr eaLnBrk="1" fontAlgn="auto" hangingPunct="1">
              <a:spcBef>
                <a:spcPts val="0"/>
              </a:spcBef>
              <a:spcAft>
                <a:spcPts val="0"/>
              </a:spcAft>
            </a:pPr>
            <a:r>
              <a:rPr lang="en-US" sz="1800" b="1" dirty="0">
                <a:solidFill>
                  <a:srgbClr val="33CCFF"/>
                </a:solidFill>
                <a:latin typeface="Lucida Sans"/>
              </a:rPr>
              <a:t>Channel scour</a:t>
            </a:r>
            <a:endParaRPr lang="en-US" sz="1800" dirty="0">
              <a:solidFill>
                <a:srgbClr val="33CCFF"/>
              </a:solidFill>
              <a:latin typeface="Lucida Sans"/>
            </a:endParaRPr>
          </a:p>
        </p:txBody>
      </p:sp>
    </p:spTree>
    <p:extLst>
      <p:ext uri="{BB962C8B-B14F-4D97-AF65-F5344CB8AC3E}">
        <p14:creationId xmlns:p14="http://schemas.microsoft.com/office/powerpoint/2010/main" val="23144001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Topics</a:t>
            </a:r>
          </a:p>
        </p:txBody>
      </p:sp>
      <p:sp>
        <p:nvSpPr>
          <p:cNvPr id="3" name="Content Placeholder 2"/>
          <p:cNvSpPr>
            <a:spLocks noGrp="1"/>
          </p:cNvSpPr>
          <p:nvPr>
            <p:ph idx="1"/>
          </p:nvPr>
        </p:nvSpPr>
        <p:spPr/>
        <p:txBody>
          <a:bodyPr>
            <a:normAutofit fontScale="92500"/>
          </a:bodyPr>
          <a:lstStyle/>
          <a:p>
            <a:pPr marL="137160" indent="0">
              <a:buNone/>
            </a:pPr>
            <a:r>
              <a:rPr lang="en-US" sz="3200" i="1" dirty="0">
                <a:latin typeface="Arial" pitchFamily="34" charset="0"/>
                <a:cs typeface="Arial" pitchFamily="34" charset="0"/>
              </a:rPr>
              <a:t>How </a:t>
            </a:r>
            <a:r>
              <a:rPr lang="en-US" sz="3200" i="1" dirty="0" err="1">
                <a:latin typeface="Arial" pitchFamily="34" charset="0"/>
                <a:cs typeface="Arial" pitchFamily="34" charset="0"/>
              </a:rPr>
              <a:t>streamgaging</a:t>
            </a:r>
            <a:r>
              <a:rPr lang="en-US" sz="3200" i="1" dirty="0">
                <a:latin typeface="Arial" pitchFamily="34" charset="0"/>
                <a:cs typeface="Arial" pitchFamily="34" charset="0"/>
              </a:rPr>
              <a:t> and sediment information fits together? How is information used? </a:t>
            </a:r>
          </a:p>
          <a:p>
            <a:pPr>
              <a:buFont typeface="Arial" panose="020B0604020202020204" pitchFamily="34" charset="0"/>
              <a:buChar char="•"/>
            </a:pPr>
            <a:r>
              <a:rPr lang="en-US" sz="3200" dirty="0">
                <a:latin typeface="Arial" pitchFamily="34" charset="0"/>
                <a:cs typeface="Arial" pitchFamily="34" charset="0"/>
              </a:rPr>
              <a:t>Brief history of </a:t>
            </a:r>
            <a:r>
              <a:rPr lang="en-US" sz="3200" dirty="0" err="1">
                <a:latin typeface="Arial" pitchFamily="34" charset="0"/>
                <a:cs typeface="Arial" pitchFamily="34" charset="0"/>
              </a:rPr>
              <a:t>streamgaging</a:t>
            </a:r>
            <a:r>
              <a:rPr lang="en-US" sz="3200" dirty="0">
                <a:latin typeface="Arial" pitchFamily="34" charset="0"/>
                <a:cs typeface="Arial" pitchFamily="34" charset="0"/>
              </a:rPr>
              <a:t> &amp; sediment</a:t>
            </a:r>
          </a:p>
          <a:p>
            <a:pPr>
              <a:buFont typeface="Arial" panose="020B0604020202020204" pitchFamily="34" charset="0"/>
              <a:buChar char="•"/>
            </a:pPr>
            <a:r>
              <a:rPr lang="en-US" sz="3200" dirty="0">
                <a:latin typeface="Arial" pitchFamily="34" charset="0"/>
                <a:cs typeface="Arial" pitchFamily="34" charset="0"/>
              </a:rPr>
              <a:t>USGS </a:t>
            </a:r>
            <a:r>
              <a:rPr lang="en-US" sz="3200" dirty="0" err="1">
                <a:latin typeface="Arial" pitchFamily="34" charset="0"/>
                <a:cs typeface="Arial" pitchFamily="34" charset="0"/>
              </a:rPr>
              <a:t>streamgaging</a:t>
            </a:r>
            <a:r>
              <a:rPr lang="en-US" sz="3200" dirty="0">
                <a:latin typeface="Arial" pitchFamily="34" charset="0"/>
                <a:cs typeface="Arial" pitchFamily="34" charset="0"/>
              </a:rPr>
              <a:t> process</a:t>
            </a:r>
          </a:p>
          <a:p>
            <a:pPr lvl="1">
              <a:buFont typeface="Arial" panose="020B0604020202020204" pitchFamily="34" charset="0"/>
              <a:buChar char="•"/>
            </a:pPr>
            <a:r>
              <a:rPr lang="en-US" sz="2800" dirty="0">
                <a:latin typeface="Arial" pitchFamily="34" charset="0"/>
                <a:cs typeface="Arial" pitchFamily="34" charset="0"/>
              </a:rPr>
              <a:t>“Rating curve” is the Rosetta Stone</a:t>
            </a:r>
          </a:p>
          <a:p>
            <a:pPr>
              <a:buFont typeface="Arial" panose="020B0604020202020204" pitchFamily="34" charset="0"/>
              <a:buChar char="•"/>
            </a:pPr>
            <a:r>
              <a:rPr lang="en-US" sz="3200" dirty="0">
                <a:latin typeface="Arial" pitchFamily="34" charset="0"/>
                <a:cs typeface="Arial" pitchFamily="34" charset="0"/>
              </a:rPr>
              <a:t>Streamflow fundamental to sediment studies</a:t>
            </a:r>
          </a:p>
          <a:p>
            <a:pPr>
              <a:buFont typeface="Arial" panose="020B0604020202020204" pitchFamily="34" charset="0"/>
              <a:buChar char="•"/>
            </a:pPr>
            <a:r>
              <a:rPr lang="en-US" sz="3200" dirty="0">
                <a:latin typeface="Arial" pitchFamily="34" charset="0"/>
                <a:cs typeface="Arial" pitchFamily="34" charset="0"/>
              </a:rPr>
              <a:t>Sediment studies in MN</a:t>
            </a:r>
          </a:p>
          <a:p>
            <a:pPr>
              <a:buFont typeface="Arial" panose="020B0604020202020204" pitchFamily="34" charset="0"/>
              <a:buChar char="•"/>
            </a:pPr>
            <a:r>
              <a:rPr lang="en-US" sz="3200" dirty="0">
                <a:latin typeface="Arial" pitchFamily="34" charset="0"/>
                <a:cs typeface="Arial" pitchFamily="34" charset="0"/>
              </a:rPr>
              <a:t>Use of </a:t>
            </a:r>
            <a:r>
              <a:rPr lang="en-US" sz="3200" dirty="0" err="1">
                <a:latin typeface="Arial" pitchFamily="34" charset="0"/>
                <a:cs typeface="Arial" pitchFamily="34" charset="0"/>
              </a:rPr>
              <a:t>streamgage</a:t>
            </a:r>
            <a:r>
              <a:rPr lang="en-US" sz="3200" dirty="0">
                <a:latin typeface="Arial" pitchFamily="34" charset="0"/>
                <a:cs typeface="Arial" pitchFamily="34" charset="0"/>
              </a:rPr>
              <a:t> and sediment information by state entities</a:t>
            </a:r>
          </a:p>
          <a:p>
            <a:pPr>
              <a:buFont typeface="Arial" panose="020B0604020202020204" pitchFamily="34" charset="0"/>
              <a:buChar char="•"/>
            </a:pP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416602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4" name="Picture 16" descr="http://waterdata.usgs.gov/nwisweb/graph?agency_cd=USGS&amp;site_no=05280000&amp;parm_cd=00065&amp;period=7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48534" y="4006655"/>
            <a:ext cx="2311100" cy="1604931"/>
          </a:xfrm>
          <a:prstGeom prst="rect">
            <a:avLst/>
          </a:prstGeom>
          <a:noFill/>
          <a:extLst>
            <a:ext uri="{909E8E84-426E-40DD-AFC4-6F175D3DCCD1}">
              <a14:hiddenFill xmlns:a14="http://schemas.microsoft.com/office/drawing/2010/main">
                <a:solidFill>
                  <a:srgbClr val="FFFFFF"/>
                </a:solidFill>
              </a14:hiddenFill>
            </a:ext>
          </a:extLst>
        </p:spPr>
      </p:pic>
      <p:pic>
        <p:nvPicPr>
          <p:cNvPr id="22546" name="Picture 18" descr="http://waterdata.usgs.gov/nwisweb/graph?agency_cd=USGS&amp;site_no=05280000&amp;parm_cd=00060&amp;period=70"/>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19441"/>
          <a:stretch/>
        </p:blipFill>
        <p:spPr bwMode="auto">
          <a:xfrm>
            <a:off x="214965" y="4804594"/>
            <a:ext cx="3548418" cy="1985116"/>
          </a:xfrm>
          <a:prstGeom prst="rect">
            <a:avLst/>
          </a:prstGeom>
          <a:noFill/>
          <a:extLst>
            <a:ext uri="{909E8E84-426E-40DD-AFC4-6F175D3DCCD1}">
              <a14:hiddenFill xmlns:a14="http://schemas.microsoft.com/office/drawing/2010/main">
                <a:solidFill>
                  <a:srgbClr val="FFFFFF"/>
                </a:solidFill>
              </a14:hiddenFill>
            </a:ext>
          </a:extLst>
        </p:spPr>
      </p:pic>
      <p:sp>
        <p:nvSpPr>
          <p:cNvPr id="101393" name="Oval 17"/>
          <p:cNvSpPr>
            <a:spLocks noChangeArrowheads="1"/>
          </p:cNvSpPr>
          <p:nvPr/>
        </p:nvSpPr>
        <p:spPr bwMode="auto">
          <a:xfrm>
            <a:off x="7167563" y="1209560"/>
            <a:ext cx="44450" cy="49212"/>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pic>
        <p:nvPicPr>
          <p:cNvPr id="101401" name="Picture 25" descr="gage"/>
          <p:cNvPicPr>
            <a:picLocks noChangeAspect="1" noChangeArrowheads="1"/>
          </p:cNvPicPr>
          <p:nvPr/>
        </p:nvPicPr>
        <p:blipFill>
          <a:blip r:embed="rId6" cstate="email">
            <a:lum contrast="-8000"/>
            <a:extLst>
              <a:ext uri="{28A0092B-C50C-407E-A947-70E740481C1C}">
                <a14:useLocalDpi xmlns:a14="http://schemas.microsoft.com/office/drawing/2010/main"/>
              </a:ext>
            </a:extLst>
          </a:blip>
          <a:srcRect/>
          <a:stretch>
            <a:fillRect/>
          </a:stretch>
        </p:blipFill>
        <p:spPr bwMode="auto">
          <a:xfrm>
            <a:off x="388974" y="779172"/>
            <a:ext cx="3200400" cy="3124002"/>
          </a:xfrm>
          <a:prstGeom prst="rect">
            <a:avLst/>
          </a:prstGeom>
          <a:noFill/>
        </p:spPr>
      </p:pic>
      <p:sp>
        <p:nvSpPr>
          <p:cNvPr id="101402" name="Text Box 26"/>
          <p:cNvSpPr txBox="1">
            <a:spLocks noChangeArrowheads="1"/>
          </p:cNvSpPr>
          <p:nvPr/>
        </p:nvSpPr>
        <p:spPr bwMode="auto">
          <a:xfrm>
            <a:off x="1181986" y="1807404"/>
            <a:ext cx="2362200" cy="707886"/>
          </a:xfrm>
          <a:prstGeom prst="rect">
            <a:avLst/>
          </a:prstGeom>
          <a:noFill/>
          <a:ln w="12700">
            <a:noFill/>
            <a:miter lim="800000"/>
            <a:headEnd/>
            <a:tailEnd/>
          </a:ln>
          <a:effectLst/>
        </p:spPr>
        <p:txBody>
          <a:bodyPr>
            <a:spAutoFit/>
          </a:bodyPr>
          <a:lstStyle/>
          <a:p>
            <a:pPr marL="342900" indent="-342900" eaLnBrk="1" fontAlgn="auto" hangingPunct="1">
              <a:spcBef>
                <a:spcPct val="50000"/>
              </a:spcBef>
              <a:spcAft>
                <a:spcPts val="0"/>
              </a:spcAft>
              <a:buFontTx/>
              <a:buAutoNum type="arabicPeriod"/>
            </a:pPr>
            <a:r>
              <a:rPr lang="en-US" sz="2000" b="1" dirty="0">
                <a:solidFill>
                  <a:srgbClr val="FF3300"/>
                </a:solidFill>
              </a:rPr>
              <a:t>Continuously  record </a:t>
            </a:r>
            <a:r>
              <a:rPr lang="en-US" sz="2000" b="1" u="sng" dirty="0">
                <a:solidFill>
                  <a:srgbClr val="FF3300"/>
                </a:solidFill>
              </a:rPr>
              <a:t>stage</a:t>
            </a:r>
          </a:p>
        </p:txBody>
      </p:sp>
      <p:sp>
        <p:nvSpPr>
          <p:cNvPr id="101408" name="Text Box 32"/>
          <p:cNvSpPr txBox="1">
            <a:spLocks noChangeArrowheads="1"/>
          </p:cNvSpPr>
          <p:nvPr/>
        </p:nvSpPr>
        <p:spPr bwMode="auto">
          <a:xfrm>
            <a:off x="685800" y="5611586"/>
            <a:ext cx="2781300" cy="1015663"/>
          </a:xfrm>
          <a:prstGeom prst="rect">
            <a:avLst/>
          </a:prstGeom>
          <a:solidFill>
            <a:schemeClr val="tx1">
              <a:alpha val="60000"/>
            </a:schemeClr>
          </a:solidFill>
          <a:ln w="12700">
            <a:noFill/>
            <a:miter lim="800000"/>
            <a:headEnd/>
            <a:tailEnd/>
          </a:ln>
          <a:effectLst/>
        </p:spPr>
        <p:txBody>
          <a:bodyPr wrap="square">
            <a:spAutoFit/>
          </a:bodyPr>
          <a:lstStyle/>
          <a:p>
            <a:pPr algn="r" eaLnBrk="1" fontAlgn="auto" hangingPunct="1">
              <a:spcBef>
                <a:spcPct val="50000"/>
              </a:spcBef>
              <a:spcAft>
                <a:spcPts val="0"/>
              </a:spcAft>
            </a:pPr>
            <a:r>
              <a:rPr lang="en-US" sz="2000" b="1" dirty="0">
                <a:solidFill>
                  <a:srgbClr val="FF0000"/>
                </a:solidFill>
              </a:rPr>
              <a:t>4. Analyze, correct, compute, review, &amp; serve data  to public</a:t>
            </a:r>
          </a:p>
        </p:txBody>
      </p:sp>
      <p:sp>
        <p:nvSpPr>
          <p:cNvPr id="31" name="Title 30"/>
          <p:cNvSpPr>
            <a:spLocks noGrp="1"/>
          </p:cNvSpPr>
          <p:nvPr>
            <p:ph type="title"/>
          </p:nvPr>
        </p:nvSpPr>
        <p:spPr>
          <a:xfrm>
            <a:off x="913003" y="0"/>
            <a:ext cx="6781800" cy="685800"/>
          </a:xfrm>
        </p:spPr>
        <p:txBody>
          <a:bodyPr>
            <a:normAutofit fontScale="90000"/>
          </a:bodyPr>
          <a:lstStyle/>
          <a:p>
            <a:r>
              <a:rPr lang="en-US" dirty="0" err="1"/>
              <a:t>Streamgaging</a:t>
            </a:r>
            <a:r>
              <a:rPr lang="en-US" dirty="0"/>
              <a:t> </a:t>
            </a:r>
            <a:r>
              <a:rPr lang="en-US" dirty="0" smtClean="0"/>
              <a:t>Process ~ 7</a:t>
            </a:r>
            <a:endParaRPr lang="en-US" dirty="0"/>
          </a:p>
        </p:txBody>
      </p:sp>
      <p:pic>
        <p:nvPicPr>
          <p:cNvPr id="33"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17162" y="900698"/>
            <a:ext cx="4750638" cy="2079487"/>
          </a:xfrm>
          <a:prstGeom prst="rect">
            <a:avLst/>
          </a:prstGeom>
          <a:noFill/>
          <a:ln w="12700">
            <a:noFill/>
            <a:miter lim="800000"/>
            <a:headEnd type="none" w="sm" len="sm"/>
            <a:tailEnd type="none" w="sm" len="sm"/>
          </a:ln>
          <a:effectLst/>
        </p:spPr>
      </p:pic>
      <p:graphicFrame>
        <p:nvGraphicFramePr>
          <p:cNvPr id="101386" name="Object 10"/>
          <p:cNvGraphicFramePr>
            <a:graphicFrameLocks noChangeAspect="1"/>
          </p:cNvGraphicFramePr>
          <p:nvPr>
            <p:extLst/>
          </p:nvPr>
        </p:nvGraphicFramePr>
        <p:xfrm>
          <a:off x="4267201" y="3124199"/>
          <a:ext cx="4851691" cy="3000369"/>
        </p:xfrm>
        <a:graphic>
          <a:graphicData uri="http://schemas.openxmlformats.org/presentationml/2006/ole">
            <mc:AlternateContent xmlns:mc="http://schemas.openxmlformats.org/markup-compatibility/2006">
              <mc:Choice xmlns:v="urn:schemas-microsoft-com:vml" Requires="v">
                <p:oleObj spid="_x0000_s34880" name="Worksheet" r:id="rId8" imgW="9991837" imgH="6477112" progId="Excel.Sheet.8">
                  <p:embed/>
                </p:oleObj>
              </mc:Choice>
              <mc:Fallback>
                <p:oleObj name="Worksheet" r:id="rId8" imgW="9991837" imgH="6477112" progId="Excel.Shee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t="11688" r="3401"/>
                      <a:stretch>
                        <a:fillRect/>
                      </a:stretch>
                    </p:blipFill>
                    <p:spPr bwMode="auto">
                      <a:xfrm>
                        <a:off x="4267201" y="3124199"/>
                        <a:ext cx="4851691" cy="3000369"/>
                      </a:xfrm>
                      <a:prstGeom prst="rect">
                        <a:avLst/>
                      </a:prstGeom>
                      <a:solidFill>
                        <a:schemeClr val="accent3">
                          <a:lumMod val="60000"/>
                          <a:lumOff val="40000"/>
                        </a:schemeClr>
                      </a:solidFill>
                      <a:ln>
                        <a:noFill/>
                      </a:ln>
                      <a:effectLst/>
                      <a:extLst/>
                    </p:spPr>
                  </p:pic>
                </p:oleObj>
              </mc:Fallback>
            </mc:AlternateContent>
          </a:graphicData>
        </a:graphic>
      </p:graphicFrame>
      <p:grpSp>
        <p:nvGrpSpPr>
          <p:cNvPr id="2" name="Group 38"/>
          <p:cNvGrpSpPr/>
          <p:nvPr/>
        </p:nvGrpSpPr>
        <p:grpSpPr>
          <a:xfrm>
            <a:off x="4882326" y="3962201"/>
            <a:ext cx="4045931" cy="1601484"/>
            <a:chOff x="4790558" y="959314"/>
            <a:chExt cx="3741480" cy="1401299"/>
          </a:xfrm>
        </p:grpSpPr>
        <p:sp>
          <p:nvSpPr>
            <p:cNvPr id="101387" name="Line 11"/>
            <p:cNvSpPr>
              <a:spLocks noChangeShapeType="1"/>
            </p:cNvSpPr>
            <p:nvPr/>
          </p:nvSpPr>
          <p:spPr bwMode="auto">
            <a:xfrm flipV="1">
              <a:off x="5588000" y="959314"/>
              <a:ext cx="2072481" cy="1401299"/>
            </a:xfrm>
            <a:prstGeom prst="line">
              <a:avLst/>
            </a:prstGeom>
            <a:noFill/>
            <a:ln w="25400" cap="sq">
              <a:solidFill>
                <a:srgbClr val="0000FF"/>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88" name="Oval 12"/>
            <p:cNvSpPr>
              <a:spLocks noChangeArrowheads="1"/>
            </p:cNvSpPr>
            <p:nvPr/>
          </p:nvSpPr>
          <p:spPr bwMode="auto">
            <a:xfrm>
              <a:off x="5586413" y="2225675"/>
              <a:ext cx="44450" cy="4921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89" name="Oval 13"/>
            <p:cNvSpPr>
              <a:spLocks noChangeArrowheads="1"/>
            </p:cNvSpPr>
            <p:nvPr/>
          </p:nvSpPr>
          <p:spPr bwMode="auto">
            <a:xfrm>
              <a:off x="5776913" y="2225675"/>
              <a:ext cx="41275" cy="4921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0" name="Oval 14"/>
            <p:cNvSpPr>
              <a:spLocks noChangeArrowheads="1"/>
            </p:cNvSpPr>
            <p:nvPr/>
          </p:nvSpPr>
          <p:spPr bwMode="auto">
            <a:xfrm>
              <a:off x="5849938" y="2095500"/>
              <a:ext cx="42862" cy="4921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1" name="Oval 15"/>
            <p:cNvSpPr>
              <a:spLocks noChangeArrowheads="1"/>
            </p:cNvSpPr>
            <p:nvPr/>
          </p:nvSpPr>
          <p:spPr bwMode="auto">
            <a:xfrm>
              <a:off x="6076950" y="1965325"/>
              <a:ext cx="42863" cy="4921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2" name="Oval 16"/>
            <p:cNvSpPr>
              <a:spLocks noChangeArrowheads="1"/>
            </p:cNvSpPr>
            <p:nvPr/>
          </p:nvSpPr>
          <p:spPr bwMode="auto">
            <a:xfrm>
              <a:off x="6415088" y="1749425"/>
              <a:ext cx="42862" cy="47625"/>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4" name="Oval 18"/>
            <p:cNvSpPr>
              <a:spLocks noChangeArrowheads="1"/>
            </p:cNvSpPr>
            <p:nvPr/>
          </p:nvSpPr>
          <p:spPr bwMode="auto">
            <a:xfrm>
              <a:off x="6754813" y="1446213"/>
              <a:ext cx="41275" cy="47625"/>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5" name="Oval 19"/>
            <p:cNvSpPr>
              <a:spLocks noChangeArrowheads="1"/>
            </p:cNvSpPr>
            <p:nvPr/>
          </p:nvSpPr>
          <p:spPr bwMode="auto">
            <a:xfrm>
              <a:off x="7469188" y="1011238"/>
              <a:ext cx="42862" cy="49212"/>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6" name="Text Box 20"/>
            <p:cNvSpPr txBox="1">
              <a:spLocks noChangeArrowheads="1"/>
            </p:cNvSpPr>
            <p:nvPr/>
          </p:nvSpPr>
          <p:spPr bwMode="auto">
            <a:xfrm>
              <a:off x="7181294" y="1630887"/>
              <a:ext cx="1350744" cy="296235"/>
            </a:xfrm>
            <a:prstGeom prst="rect">
              <a:avLst/>
            </a:prstGeom>
            <a:noFill/>
            <a:ln w="12700" cap="sq">
              <a:noFill/>
              <a:miter lim="800000"/>
              <a:headEnd type="none" w="sm" len="sm"/>
              <a:tailEnd type="none" w="sm" len="sm"/>
            </a:ln>
            <a:effectLst/>
          </p:spPr>
          <p:txBody>
            <a:bodyPr wrap="none">
              <a:spAutoFit/>
            </a:bodyPr>
            <a:lstStyle/>
            <a:p>
              <a:pPr eaLnBrk="1" fontAlgn="auto" hangingPunct="1">
                <a:spcBef>
                  <a:spcPts val="0"/>
                </a:spcBef>
                <a:spcAft>
                  <a:spcPts val="0"/>
                </a:spcAft>
              </a:pPr>
              <a:r>
                <a:rPr lang="en-US" sz="1600" b="1" dirty="0">
                  <a:solidFill>
                    <a:srgbClr val="0000FF"/>
                  </a:solidFill>
                  <a:latin typeface="Lucida Sans"/>
                </a:rPr>
                <a:t>Rating Curve</a:t>
              </a:r>
              <a:endParaRPr lang="en-US" sz="1600" dirty="0">
                <a:solidFill>
                  <a:srgbClr val="0000FF"/>
                </a:solidFill>
                <a:latin typeface="Lucida Sans"/>
              </a:endParaRPr>
            </a:p>
          </p:txBody>
        </p:sp>
        <p:sp>
          <p:nvSpPr>
            <p:cNvPr id="101397" name="Line 21"/>
            <p:cNvSpPr>
              <a:spLocks noChangeShapeType="1"/>
            </p:cNvSpPr>
            <p:nvPr/>
          </p:nvSpPr>
          <p:spPr bwMode="auto">
            <a:xfrm flipH="1" flipV="1">
              <a:off x="7391400" y="1143000"/>
              <a:ext cx="538162" cy="487887"/>
            </a:xfrm>
            <a:prstGeom prst="line">
              <a:avLst/>
            </a:prstGeom>
            <a:noFill/>
            <a:ln w="12700" cap="sq">
              <a:solidFill>
                <a:srgbClr val="0000FF"/>
              </a:solidFill>
              <a:round/>
              <a:headEnd type="none" w="sm" len="sm"/>
              <a:tailEnd type="triangle" w="med" len="lg"/>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101398" name="Text Box 22"/>
            <p:cNvSpPr txBox="1">
              <a:spLocks noChangeArrowheads="1"/>
            </p:cNvSpPr>
            <p:nvPr/>
          </p:nvSpPr>
          <p:spPr bwMode="auto">
            <a:xfrm>
              <a:off x="4790558" y="1060741"/>
              <a:ext cx="1498982" cy="511678"/>
            </a:xfrm>
            <a:prstGeom prst="rect">
              <a:avLst/>
            </a:prstGeom>
            <a:noFill/>
            <a:ln w="12700" cap="sq">
              <a:noFill/>
              <a:miter lim="800000"/>
              <a:headEnd type="none" w="sm" len="sm"/>
              <a:tailEnd type="none" w="sm" len="sm"/>
            </a:ln>
            <a:effectLst/>
          </p:spPr>
          <p:txBody>
            <a:bodyPr wrap="none">
              <a:spAutoFit/>
            </a:bodyPr>
            <a:lstStyle/>
            <a:p>
              <a:pPr algn="ctr" eaLnBrk="1" fontAlgn="auto" hangingPunct="1">
                <a:spcBef>
                  <a:spcPts val="0"/>
                </a:spcBef>
                <a:spcAft>
                  <a:spcPts val="0"/>
                </a:spcAft>
              </a:pPr>
              <a:r>
                <a:rPr lang="en-US" sz="1600" b="1" dirty="0">
                  <a:solidFill>
                    <a:srgbClr val="C00000"/>
                  </a:solidFill>
                  <a:latin typeface="Lucida Sans"/>
                </a:rPr>
                <a:t>Discharge</a:t>
              </a:r>
              <a:br>
                <a:rPr lang="en-US" sz="1600" b="1" dirty="0">
                  <a:solidFill>
                    <a:srgbClr val="C00000"/>
                  </a:solidFill>
                  <a:latin typeface="Lucida Sans"/>
                </a:rPr>
              </a:br>
              <a:r>
                <a:rPr lang="en-US" sz="1600" b="1" dirty="0">
                  <a:solidFill>
                    <a:srgbClr val="C00000"/>
                  </a:solidFill>
                  <a:latin typeface="Lucida Sans"/>
                </a:rPr>
                <a:t>Measurements</a:t>
              </a:r>
            </a:p>
          </p:txBody>
        </p:sp>
        <p:sp>
          <p:nvSpPr>
            <p:cNvPr id="101399" name="Line 23"/>
            <p:cNvSpPr>
              <a:spLocks noChangeShapeType="1"/>
            </p:cNvSpPr>
            <p:nvPr/>
          </p:nvSpPr>
          <p:spPr bwMode="auto">
            <a:xfrm>
              <a:off x="5469583" y="1600200"/>
              <a:ext cx="140932" cy="635000"/>
            </a:xfrm>
            <a:prstGeom prst="line">
              <a:avLst/>
            </a:prstGeom>
            <a:noFill/>
            <a:ln w="12700" cap="sq">
              <a:solidFill>
                <a:srgbClr val="FF0000"/>
              </a:solidFill>
              <a:round/>
              <a:headEnd type="none" w="sm" len="sm"/>
              <a:tailEnd type="triangle" w="med" len="lg"/>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grpSp>
      <p:sp>
        <p:nvSpPr>
          <p:cNvPr id="101405" name="Text Box 29"/>
          <p:cNvSpPr txBox="1">
            <a:spLocks noChangeArrowheads="1"/>
          </p:cNvSpPr>
          <p:nvPr/>
        </p:nvSpPr>
        <p:spPr bwMode="auto">
          <a:xfrm>
            <a:off x="4725178" y="3235842"/>
            <a:ext cx="3429144" cy="707886"/>
          </a:xfrm>
          <a:prstGeom prst="rect">
            <a:avLst/>
          </a:prstGeom>
          <a:noFill/>
          <a:ln w="9525">
            <a:noFill/>
            <a:miter lim="800000"/>
            <a:headEnd/>
            <a:tailEnd/>
          </a:ln>
          <a:effectLst/>
        </p:spPr>
        <p:txBody>
          <a:bodyPr wrap="none">
            <a:spAutoFit/>
          </a:bodyPr>
          <a:lstStyle/>
          <a:p>
            <a:pPr eaLnBrk="1" fontAlgn="auto" hangingPunct="1">
              <a:spcBef>
                <a:spcPts val="0"/>
              </a:spcBef>
              <a:spcAft>
                <a:spcPts val="0"/>
              </a:spcAft>
            </a:pPr>
            <a:r>
              <a:rPr lang="en-US" sz="2000" b="1" dirty="0">
                <a:solidFill>
                  <a:srgbClr val="FF0000"/>
                </a:solidFill>
              </a:rPr>
              <a:t>3. Develop &amp; maintain </a:t>
            </a:r>
          </a:p>
          <a:p>
            <a:pPr eaLnBrk="1" fontAlgn="auto" hangingPunct="1">
              <a:spcBef>
                <a:spcPts val="0"/>
              </a:spcBef>
              <a:spcAft>
                <a:spcPts val="0"/>
              </a:spcAft>
            </a:pPr>
            <a:r>
              <a:rPr lang="en-US" sz="2000" b="1" dirty="0">
                <a:solidFill>
                  <a:srgbClr val="FF0000"/>
                </a:solidFill>
              </a:rPr>
              <a:t>    </a:t>
            </a:r>
            <a:r>
              <a:rPr lang="en-US" sz="2000" b="1" u="sng" dirty="0">
                <a:solidFill>
                  <a:srgbClr val="FF0000"/>
                </a:solidFill>
              </a:rPr>
              <a:t>stage-discharge relation</a:t>
            </a:r>
          </a:p>
        </p:txBody>
      </p:sp>
      <p:grpSp>
        <p:nvGrpSpPr>
          <p:cNvPr id="6" name="Group 5"/>
          <p:cNvGrpSpPr/>
          <p:nvPr/>
        </p:nvGrpSpPr>
        <p:grpSpPr>
          <a:xfrm>
            <a:off x="3276600" y="2980185"/>
            <a:ext cx="1405270" cy="1285810"/>
            <a:chOff x="3276600" y="2980185"/>
            <a:chExt cx="1405270" cy="1285810"/>
          </a:xfrm>
        </p:grpSpPr>
        <p:sp>
          <p:nvSpPr>
            <p:cNvPr id="27" name="Curved Left Arrow 26"/>
            <p:cNvSpPr/>
            <p:nvPr/>
          </p:nvSpPr>
          <p:spPr bwMode="auto">
            <a:xfrm>
              <a:off x="4072270" y="3046795"/>
              <a:ext cx="609600" cy="1219200"/>
            </a:xfrm>
            <a:prstGeom prst="curvedLef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prstClr val="white"/>
                </a:solidFill>
              </a:endParaRPr>
            </a:p>
          </p:txBody>
        </p:sp>
        <p:sp>
          <p:nvSpPr>
            <p:cNvPr id="28" name="Curved Left Arrow 27"/>
            <p:cNvSpPr/>
            <p:nvPr/>
          </p:nvSpPr>
          <p:spPr bwMode="auto">
            <a:xfrm rot="10800000">
              <a:off x="3276600" y="2980185"/>
              <a:ext cx="609600" cy="1219200"/>
            </a:xfrm>
            <a:prstGeom prst="curvedLef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prstClr val="white"/>
                </a:solidFill>
              </a:endParaRPr>
            </a:p>
          </p:txBody>
        </p:sp>
      </p:grpSp>
      <p:pic>
        <p:nvPicPr>
          <p:cNvPr id="30" name="Picture 32" descr="P:\FieldArchive\05318195\wy2011\photos\05318195.20110323\05318195ActionADCPCompass (3).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321204" y="661219"/>
            <a:ext cx="1447800" cy="7801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77070" y="2661339"/>
            <a:ext cx="4551187" cy="270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01403" name="Text Box 27"/>
          <p:cNvSpPr txBox="1">
            <a:spLocks noChangeArrowheads="1"/>
          </p:cNvSpPr>
          <p:nvPr/>
        </p:nvSpPr>
        <p:spPr bwMode="auto">
          <a:xfrm>
            <a:off x="4356646" y="2338436"/>
            <a:ext cx="4038601" cy="646331"/>
          </a:xfrm>
          <a:prstGeom prst="rect">
            <a:avLst/>
          </a:prstGeom>
          <a:noFill/>
          <a:ln w="12700">
            <a:noFill/>
            <a:miter lim="800000"/>
            <a:headEnd/>
            <a:tailEnd/>
          </a:ln>
          <a:effectLst/>
        </p:spPr>
        <p:txBody>
          <a:bodyPr wrap="square">
            <a:spAutoFit/>
          </a:bodyPr>
          <a:lstStyle/>
          <a:p>
            <a:pPr eaLnBrk="1" fontAlgn="auto" hangingPunct="1">
              <a:spcBef>
                <a:spcPts val="0"/>
              </a:spcBef>
              <a:spcAft>
                <a:spcPts val="0"/>
              </a:spcAft>
            </a:pPr>
            <a:r>
              <a:rPr lang="en-US" sz="1800" b="1" dirty="0">
                <a:solidFill>
                  <a:srgbClr val="FF0000"/>
                </a:solidFill>
              </a:rPr>
              <a:t>2. Frequently </a:t>
            </a:r>
          </a:p>
          <a:p>
            <a:pPr eaLnBrk="1" fontAlgn="auto" hangingPunct="1">
              <a:spcBef>
                <a:spcPts val="0"/>
              </a:spcBef>
              <a:spcAft>
                <a:spcPts val="0"/>
              </a:spcAft>
            </a:pPr>
            <a:r>
              <a:rPr lang="en-US" sz="1800" b="1" dirty="0">
                <a:solidFill>
                  <a:srgbClr val="FF0000"/>
                </a:solidFill>
              </a:rPr>
              <a:t>    visit site to measure </a:t>
            </a:r>
            <a:r>
              <a:rPr lang="en-US" sz="1800" b="1" u="sng" dirty="0">
                <a:solidFill>
                  <a:srgbClr val="FF0000"/>
                </a:solidFill>
              </a:rPr>
              <a:t>discharge</a:t>
            </a:r>
          </a:p>
        </p:txBody>
      </p:sp>
      <p:sp>
        <p:nvSpPr>
          <p:cNvPr id="34" name="Oval 15"/>
          <p:cNvSpPr>
            <a:spLocks noChangeArrowheads="1"/>
          </p:cNvSpPr>
          <p:nvPr/>
        </p:nvSpPr>
        <p:spPr bwMode="auto">
          <a:xfrm>
            <a:off x="8174753" y="3846931"/>
            <a:ext cx="46351" cy="56243"/>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35" name="Line 11"/>
          <p:cNvSpPr>
            <a:spLocks noChangeShapeType="1"/>
          </p:cNvSpPr>
          <p:nvPr/>
        </p:nvSpPr>
        <p:spPr bwMode="auto">
          <a:xfrm flipV="1">
            <a:off x="7979312" y="3844146"/>
            <a:ext cx="297443" cy="118056"/>
          </a:xfrm>
          <a:prstGeom prst="line">
            <a:avLst/>
          </a:prstGeom>
          <a:noFill/>
          <a:ln w="25400" cap="sq">
            <a:solidFill>
              <a:srgbClr val="0000FF"/>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sp>
        <p:nvSpPr>
          <p:cNvPr id="36" name="Oval 18"/>
          <p:cNvSpPr>
            <a:spLocks noChangeArrowheads="1"/>
          </p:cNvSpPr>
          <p:nvPr/>
        </p:nvSpPr>
        <p:spPr bwMode="auto">
          <a:xfrm>
            <a:off x="7979312" y="3950249"/>
            <a:ext cx="44634" cy="54429"/>
          </a:xfrm>
          <a:prstGeom prst="ellipse">
            <a:avLst/>
          </a:prstGeom>
          <a:solidFill>
            <a:srgbClr val="FF6600"/>
          </a:solidFill>
          <a:ln w="12700" cap="sq">
            <a:solidFill>
              <a:schemeClr val="bg2"/>
            </a:solidFill>
            <a:round/>
            <a:headEnd type="none" w="sm" len="sm"/>
            <a:tailEnd type="none" w="sm" len="sm"/>
          </a:ln>
          <a:effectLst/>
        </p:spPr>
        <p:txBody>
          <a:bodyPr wrap="none" anchor="ctr"/>
          <a:lstStyle/>
          <a:p>
            <a:pPr eaLnBrk="1" fontAlgn="auto" hangingPunct="1">
              <a:spcBef>
                <a:spcPts val="0"/>
              </a:spcBef>
              <a:spcAft>
                <a:spcPts val="0"/>
              </a:spcAft>
            </a:pPr>
            <a:endParaRPr lang="en-US" sz="1800" dirty="0">
              <a:solidFill>
                <a:prstClr val="white"/>
              </a:solidFill>
              <a:latin typeface="Book Antiqua"/>
            </a:endParaRPr>
          </a:p>
        </p:txBody>
      </p:sp>
      <p:pic>
        <p:nvPicPr>
          <p:cNvPr id="37" name="Picture 2" descr="http://www.magazine.noaa.gov/stories/images/goes-n2.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581400" y="581597"/>
            <a:ext cx="926757" cy="1551057"/>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a:xfrm>
            <a:off x="1295400" y="914400"/>
            <a:ext cx="2664234" cy="357188"/>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3733800" y="1524000"/>
            <a:ext cx="310978" cy="2667000"/>
          </a:xfrm>
          <a:prstGeom prst="straightConnector1">
            <a:avLst/>
          </a:prstGeom>
          <a:ln w="381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6468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53" y="84705"/>
            <a:ext cx="9010293" cy="1143000"/>
          </a:xfrm>
        </p:spPr>
        <p:txBody>
          <a:bodyPr>
            <a:noAutofit/>
          </a:bodyPr>
          <a:lstStyle/>
          <a:p>
            <a:r>
              <a:rPr lang="en-US" sz="3600" dirty="0"/>
              <a:t>USGS and NWS use rating curves in fundamentally different ways</a:t>
            </a:r>
            <a:r>
              <a:rPr lang="en-US" sz="3600" dirty="0" smtClean="0"/>
              <a:t>! ~ 1</a:t>
            </a:r>
            <a:endParaRPr lang="en-US" sz="3600" dirty="0"/>
          </a:p>
        </p:txBody>
      </p:sp>
      <p:graphicFrame>
        <p:nvGraphicFramePr>
          <p:cNvPr id="19463" name="Object 7"/>
          <p:cNvGraphicFramePr>
            <a:graphicFrameLocks noGrp="1"/>
          </p:cNvGraphicFramePr>
          <p:nvPr>
            <p:ph idx="1"/>
          </p:nvPr>
        </p:nvGraphicFramePr>
        <p:xfrm>
          <a:off x="3556000" y="3552825"/>
          <a:ext cx="2032000" cy="801688"/>
        </p:xfrm>
        <a:graphic>
          <a:graphicData uri="http://schemas.openxmlformats.org/presentationml/2006/ole">
            <mc:AlternateContent xmlns:mc="http://schemas.openxmlformats.org/markup-compatibility/2006">
              <mc:Choice xmlns:v="urn:schemas-microsoft-com:vml" Requires="v">
                <p:oleObj spid="_x0000_s40014" name="CorelDRAW" r:id="rId4" imgW="2031840" imgH="801360" progId="CorelDraw.Graphic.7">
                  <p:embed/>
                </p:oleObj>
              </mc:Choice>
              <mc:Fallback>
                <p:oleObj name="CorelDRAW" r:id="rId4" imgW="2031840" imgH="801360" progId="CorelDraw.Graphic.7">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0" y="3552825"/>
                        <a:ext cx="2032000" cy="80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7476" t="11477" r="4331" b="1481"/>
          <a:stretch/>
        </p:blipFill>
        <p:spPr bwMode="auto">
          <a:xfrm>
            <a:off x="1447800" y="1730473"/>
            <a:ext cx="6331251" cy="494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1920544" y="3423219"/>
            <a:ext cx="3870656" cy="0"/>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flipH="1">
            <a:off x="6019800" y="3537519"/>
            <a:ext cx="12700" cy="2710881"/>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3" name="Oval 12"/>
          <p:cNvSpPr/>
          <p:nvPr/>
        </p:nvSpPr>
        <p:spPr>
          <a:xfrm>
            <a:off x="1615744" y="3308919"/>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31456" y="1227705"/>
            <a:ext cx="8845691" cy="523220"/>
          </a:xfrm>
          <a:prstGeom prst="rect">
            <a:avLst/>
          </a:prstGeom>
          <a:noFill/>
        </p:spPr>
        <p:txBody>
          <a:bodyPr wrap="none" rtlCol="0">
            <a:spAutoFit/>
          </a:bodyPr>
          <a:lstStyle/>
          <a:p>
            <a:r>
              <a:rPr lang="en-US" sz="2800" b="1" dirty="0">
                <a:solidFill>
                  <a:srgbClr val="FFC000"/>
                </a:solidFill>
                <a:latin typeface="Arial Narrow" pitchFamily="34" charset="0"/>
              </a:rPr>
              <a:t>USGS uses recorded stage to calculate discharge that passed</a:t>
            </a:r>
          </a:p>
        </p:txBody>
      </p:sp>
      <p:sp>
        <p:nvSpPr>
          <p:cNvPr id="3" name="TextBox 2">
            <a:extLst>
              <a:ext uri="{FF2B5EF4-FFF2-40B4-BE49-F238E27FC236}">
                <a16:creationId xmlns:a16="http://schemas.microsoft.com/office/drawing/2014/main" id="{9A1D9F13-BB55-4DD1-92EF-DC57CC1BDF51}"/>
              </a:ext>
            </a:extLst>
          </p:cNvPr>
          <p:cNvSpPr txBox="1"/>
          <p:nvPr/>
        </p:nvSpPr>
        <p:spPr>
          <a:xfrm>
            <a:off x="1432154" y="2945919"/>
            <a:ext cx="671979" cy="369332"/>
          </a:xfrm>
          <a:prstGeom prst="rect">
            <a:avLst/>
          </a:prstGeom>
          <a:noFill/>
        </p:spPr>
        <p:txBody>
          <a:bodyPr wrap="none" rtlCol="0">
            <a:spAutoFit/>
          </a:bodyPr>
          <a:lstStyle/>
          <a:p>
            <a:r>
              <a:rPr lang="en-US" i="1" dirty="0">
                <a:solidFill>
                  <a:srgbClr val="FF0000"/>
                </a:solidFill>
              </a:rPr>
              <a:t>Start</a:t>
            </a:r>
          </a:p>
        </p:txBody>
      </p:sp>
      <p:sp>
        <p:nvSpPr>
          <p:cNvPr id="12" name="TextBox 11">
            <a:extLst>
              <a:ext uri="{FF2B5EF4-FFF2-40B4-BE49-F238E27FC236}">
                <a16:creationId xmlns:a16="http://schemas.microsoft.com/office/drawing/2014/main" id="{2B0C52E7-5B39-4958-8B6D-A7584F14C0A5}"/>
              </a:ext>
            </a:extLst>
          </p:cNvPr>
          <p:cNvSpPr txBox="1"/>
          <p:nvPr/>
        </p:nvSpPr>
        <p:spPr>
          <a:xfrm>
            <a:off x="5696510" y="6310301"/>
            <a:ext cx="595035" cy="369332"/>
          </a:xfrm>
          <a:prstGeom prst="rect">
            <a:avLst/>
          </a:prstGeom>
          <a:noFill/>
        </p:spPr>
        <p:txBody>
          <a:bodyPr wrap="none" rtlCol="0">
            <a:spAutoFit/>
          </a:bodyPr>
          <a:lstStyle/>
          <a:p>
            <a:r>
              <a:rPr lang="en-US" i="1" dirty="0">
                <a:solidFill>
                  <a:srgbClr val="FF0000"/>
                </a:solidFill>
              </a:rPr>
              <a:t>End</a:t>
            </a:r>
          </a:p>
        </p:txBody>
      </p:sp>
      <p:sp>
        <p:nvSpPr>
          <p:cNvPr id="4" name="TextBox 3">
            <a:extLst>
              <a:ext uri="{FF2B5EF4-FFF2-40B4-BE49-F238E27FC236}">
                <a16:creationId xmlns:a16="http://schemas.microsoft.com/office/drawing/2014/main" id="{1EE811E4-48C3-4CFB-92E4-1FA1448519EF}"/>
              </a:ext>
            </a:extLst>
          </p:cNvPr>
          <p:cNvSpPr txBox="1"/>
          <p:nvPr/>
        </p:nvSpPr>
        <p:spPr>
          <a:xfrm rot="16200000">
            <a:off x="1197255" y="4066938"/>
            <a:ext cx="801823" cy="307777"/>
          </a:xfrm>
          <a:prstGeom prst="rect">
            <a:avLst/>
          </a:prstGeom>
          <a:solidFill>
            <a:schemeClr val="tx1"/>
          </a:solidFill>
        </p:spPr>
        <p:txBody>
          <a:bodyPr wrap="none" rtlCol="0">
            <a:spAutoFit/>
          </a:bodyPr>
          <a:lstStyle/>
          <a:p>
            <a:r>
              <a:rPr lang="en-US" sz="1400" dirty="0">
                <a:solidFill>
                  <a:schemeClr val="bg1"/>
                </a:solidFill>
              </a:rPr>
              <a:t>Stage   </a:t>
            </a:r>
          </a:p>
        </p:txBody>
      </p:sp>
      <p:sp>
        <p:nvSpPr>
          <p:cNvPr id="15" name="TextBox 14">
            <a:extLst>
              <a:ext uri="{FF2B5EF4-FFF2-40B4-BE49-F238E27FC236}">
                <a16:creationId xmlns:a16="http://schemas.microsoft.com/office/drawing/2014/main" id="{E0ED7A2E-C848-4F89-9946-EB329ACF95E3}"/>
              </a:ext>
            </a:extLst>
          </p:cNvPr>
          <p:cNvSpPr txBox="1"/>
          <p:nvPr/>
        </p:nvSpPr>
        <p:spPr>
          <a:xfrm>
            <a:off x="4056828" y="6371856"/>
            <a:ext cx="1475850" cy="307777"/>
          </a:xfrm>
          <a:prstGeom prst="rect">
            <a:avLst/>
          </a:prstGeom>
          <a:solidFill>
            <a:schemeClr val="tx1"/>
          </a:solidFill>
        </p:spPr>
        <p:txBody>
          <a:bodyPr wrap="square" rtlCol="0">
            <a:spAutoFit/>
          </a:bodyPr>
          <a:lstStyle/>
          <a:p>
            <a:r>
              <a:rPr lang="en-US" sz="1400" dirty="0">
                <a:solidFill>
                  <a:schemeClr val="bg1"/>
                </a:solidFill>
              </a:rPr>
              <a:t>Discharge   </a:t>
            </a:r>
          </a:p>
        </p:txBody>
      </p:sp>
    </p:spTree>
    <p:extLst>
      <p:ext uri="{BB962C8B-B14F-4D97-AF65-F5344CB8AC3E}">
        <p14:creationId xmlns:p14="http://schemas.microsoft.com/office/powerpoint/2010/main" val="3420586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705"/>
            <a:ext cx="9131300" cy="1143000"/>
          </a:xfrm>
        </p:spPr>
        <p:txBody>
          <a:bodyPr>
            <a:normAutofit fontScale="90000"/>
          </a:bodyPr>
          <a:lstStyle/>
          <a:p>
            <a:r>
              <a:rPr lang="en-US" dirty="0"/>
              <a:t>USGS and NWS use rating curves in fundamentally different ways</a:t>
            </a:r>
            <a:r>
              <a:rPr lang="en-US" dirty="0" smtClean="0"/>
              <a:t>! ~ 2</a:t>
            </a:r>
            <a:endParaRPr lang="en-US" dirty="0"/>
          </a:p>
        </p:txBody>
      </p:sp>
      <p:graphicFrame>
        <p:nvGraphicFramePr>
          <p:cNvPr id="19463" name="Object 7"/>
          <p:cNvGraphicFramePr>
            <a:graphicFrameLocks noGrp="1"/>
          </p:cNvGraphicFramePr>
          <p:nvPr>
            <p:ph idx="1"/>
          </p:nvPr>
        </p:nvGraphicFramePr>
        <p:xfrm>
          <a:off x="3556000" y="3552825"/>
          <a:ext cx="2032000" cy="801688"/>
        </p:xfrm>
        <a:graphic>
          <a:graphicData uri="http://schemas.openxmlformats.org/presentationml/2006/ole">
            <mc:AlternateContent xmlns:mc="http://schemas.openxmlformats.org/markup-compatibility/2006">
              <mc:Choice xmlns:v="urn:schemas-microsoft-com:vml" Requires="v">
                <p:oleObj spid="_x0000_s41037" name="CorelDRAW" r:id="rId4" imgW="2031840" imgH="801360" progId="CorelDraw.Graphic.7">
                  <p:embed/>
                </p:oleObj>
              </mc:Choice>
              <mc:Fallback>
                <p:oleObj name="CorelDRAW" r:id="rId4" imgW="2031840" imgH="801360" progId="CorelDraw.Graphic.7">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0" y="3552825"/>
                        <a:ext cx="2032000" cy="80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7476" t="11477" r="4331" b="1481"/>
          <a:stretch/>
        </p:blipFill>
        <p:spPr bwMode="auto">
          <a:xfrm>
            <a:off x="1447800" y="1730473"/>
            <a:ext cx="6331251" cy="494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H="1">
            <a:off x="2088488" y="3423219"/>
            <a:ext cx="3855112" cy="1"/>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flipV="1">
            <a:off x="6172200" y="3537519"/>
            <a:ext cx="0" cy="2710881"/>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3" name="Oval 12"/>
          <p:cNvSpPr/>
          <p:nvPr/>
        </p:nvSpPr>
        <p:spPr>
          <a:xfrm>
            <a:off x="1615744" y="3308919"/>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p:cNvSpPr>
            <a:spLocks noChangeArrowheads="1"/>
          </p:cNvSpPr>
          <p:nvPr/>
        </p:nvSpPr>
        <p:spPr bwMode="auto">
          <a:xfrm>
            <a:off x="25416" y="1227705"/>
            <a:ext cx="9105884" cy="1384995"/>
          </a:xfrm>
          <a:prstGeom prst="rect">
            <a:avLst/>
          </a:prstGeom>
          <a:solidFill>
            <a:schemeClr val="accent1">
              <a:lumMod val="75000"/>
            </a:schemeClr>
          </a:solidFill>
          <a:ln>
            <a:noFill/>
          </a:ln>
          <a:effectLst/>
        </p:spPr>
        <p:txBody>
          <a:bodyPr wrap="square">
            <a:spAutoFit/>
          </a:bodyPr>
          <a:lstStyle/>
          <a:p>
            <a:pPr eaLnBrk="1" hangingPunct="1"/>
            <a:r>
              <a:rPr lang="en-US" sz="2800" b="1" dirty="0">
                <a:solidFill>
                  <a:srgbClr val="FFC000"/>
                </a:solidFill>
                <a:latin typeface="Arial Narrow" pitchFamily="34" charset="0"/>
              </a:rPr>
              <a:t>The NWS models rain &amp; snowmelt runoff (and data from upstream gages) to estimate how much water will pass your site, </a:t>
            </a:r>
            <a:r>
              <a:rPr lang="en-US" sz="2800" b="1" i="1" dirty="0">
                <a:solidFill>
                  <a:srgbClr val="FFC000"/>
                </a:solidFill>
                <a:latin typeface="Arial Narrow" pitchFamily="34" charset="0"/>
              </a:rPr>
              <a:t>then</a:t>
            </a:r>
            <a:r>
              <a:rPr lang="en-US" sz="2800" b="1" dirty="0">
                <a:solidFill>
                  <a:srgbClr val="FFC000"/>
                </a:solidFill>
                <a:latin typeface="Arial Narrow" pitchFamily="34" charset="0"/>
              </a:rPr>
              <a:t> uses rating to predict river’s peak</a:t>
            </a:r>
          </a:p>
        </p:txBody>
      </p:sp>
      <p:sp>
        <p:nvSpPr>
          <p:cNvPr id="12" name="TextBox 11">
            <a:extLst>
              <a:ext uri="{FF2B5EF4-FFF2-40B4-BE49-F238E27FC236}">
                <a16:creationId xmlns:a16="http://schemas.microsoft.com/office/drawing/2014/main" id="{8302D947-9E87-4144-AA14-7438A0E12891}"/>
              </a:ext>
            </a:extLst>
          </p:cNvPr>
          <p:cNvSpPr txBox="1"/>
          <p:nvPr/>
        </p:nvSpPr>
        <p:spPr>
          <a:xfrm rot="16200000">
            <a:off x="1197255" y="4066938"/>
            <a:ext cx="801823" cy="307777"/>
          </a:xfrm>
          <a:prstGeom prst="rect">
            <a:avLst/>
          </a:prstGeom>
          <a:solidFill>
            <a:schemeClr val="tx1"/>
          </a:solidFill>
        </p:spPr>
        <p:txBody>
          <a:bodyPr wrap="none" rtlCol="0">
            <a:spAutoFit/>
          </a:bodyPr>
          <a:lstStyle/>
          <a:p>
            <a:r>
              <a:rPr lang="en-US" sz="1400" dirty="0">
                <a:solidFill>
                  <a:schemeClr val="bg1"/>
                </a:solidFill>
              </a:rPr>
              <a:t>Stage   </a:t>
            </a:r>
          </a:p>
        </p:txBody>
      </p:sp>
      <p:sp>
        <p:nvSpPr>
          <p:cNvPr id="14" name="TextBox 13">
            <a:extLst>
              <a:ext uri="{FF2B5EF4-FFF2-40B4-BE49-F238E27FC236}">
                <a16:creationId xmlns:a16="http://schemas.microsoft.com/office/drawing/2014/main" id="{FE1CCDFE-D3E6-4836-819F-3E2CA5A3F4F3}"/>
              </a:ext>
            </a:extLst>
          </p:cNvPr>
          <p:cNvSpPr txBox="1"/>
          <p:nvPr/>
        </p:nvSpPr>
        <p:spPr>
          <a:xfrm>
            <a:off x="4056828" y="6371856"/>
            <a:ext cx="1475850" cy="307777"/>
          </a:xfrm>
          <a:prstGeom prst="rect">
            <a:avLst/>
          </a:prstGeom>
          <a:solidFill>
            <a:schemeClr val="tx1"/>
          </a:solidFill>
        </p:spPr>
        <p:txBody>
          <a:bodyPr wrap="square" rtlCol="0">
            <a:spAutoFit/>
          </a:bodyPr>
          <a:lstStyle/>
          <a:p>
            <a:r>
              <a:rPr lang="en-US" sz="1400" dirty="0">
                <a:solidFill>
                  <a:schemeClr val="bg1"/>
                </a:solidFill>
              </a:rPr>
              <a:t>Discharge   </a:t>
            </a:r>
          </a:p>
        </p:txBody>
      </p:sp>
      <p:sp>
        <p:nvSpPr>
          <p:cNvPr id="16" name="TextBox 15">
            <a:extLst>
              <a:ext uri="{FF2B5EF4-FFF2-40B4-BE49-F238E27FC236}">
                <a16:creationId xmlns:a16="http://schemas.microsoft.com/office/drawing/2014/main" id="{4B01FEC9-4ACE-4FB6-84C3-2DE74DAF2B41}"/>
              </a:ext>
            </a:extLst>
          </p:cNvPr>
          <p:cNvSpPr txBox="1"/>
          <p:nvPr/>
        </p:nvSpPr>
        <p:spPr>
          <a:xfrm>
            <a:off x="1432154" y="2945919"/>
            <a:ext cx="595035" cy="369332"/>
          </a:xfrm>
          <a:prstGeom prst="rect">
            <a:avLst/>
          </a:prstGeom>
          <a:noFill/>
        </p:spPr>
        <p:txBody>
          <a:bodyPr wrap="none" rtlCol="0">
            <a:spAutoFit/>
          </a:bodyPr>
          <a:lstStyle/>
          <a:p>
            <a:r>
              <a:rPr lang="en-US" i="1" dirty="0">
                <a:solidFill>
                  <a:srgbClr val="FF0000"/>
                </a:solidFill>
              </a:rPr>
              <a:t>End</a:t>
            </a:r>
          </a:p>
        </p:txBody>
      </p:sp>
      <p:sp>
        <p:nvSpPr>
          <p:cNvPr id="17" name="TextBox 16">
            <a:extLst>
              <a:ext uri="{FF2B5EF4-FFF2-40B4-BE49-F238E27FC236}">
                <a16:creationId xmlns:a16="http://schemas.microsoft.com/office/drawing/2014/main" id="{A551B518-E92B-430E-9345-102BE114A6A7}"/>
              </a:ext>
            </a:extLst>
          </p:cNvPr>
          <p:cNvSpPr txBox="1"/>
          <p:nvPr/>
        </p:nvSpPr>
        <p:spPr>
          <a:xfrm>
            <a:off x="5879163" y="6276018"/>
            <a:ext cx="671979" cy="369332"/>
          </a:xfrm>
          <a:prstGeom prst="rect">
            <a:avLst/>
          </a:prstGeom>
          <a:noFill/>
        </p:spPr>
        <p:txBody>
          <a:bodyPr wrap="none" rtlCol="0">
            <a:spAutoFit/>
          </a:bodyPr>
          <a:lstStyle/>
          <a:p>
            <a:r>
              <a:rPr lang="en-US" i="1" dirty="0">
                <a:solidFill>
                  <a:srgbClr val="FF0000"/>
                </a:solidFill>
              </a:rPr>
              <a:t>Start</a:t>
            </a:r>
          </a:p>
        </p:txBody>
      </p:sp>
    </p:spTree>
    <p:extLst>
      <p:ext uri="{BB962C8B-B14F-4D97-AF65-F5344CB8AC3E}">
        <p14:creationId xmlns:p14="http://schemas.microsoft.com/office/powerpoint/2010/main" val="1711738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2236-21F1-4F71-9EA0-6DB1FECF71B6}"/>
              </a:ext>
            </a:extLst>
          </p:cNvPr>
          <p:cNvSpPr>
            <a:spLocks noGrp="1"/>
          </p:cNvSpPr>
          <p:nvPr>
            <p:ph type="title"/>
          </p:nvPr>
        </p:nvSpPr>
        <p:spPr>
          <a:xfrm>
            <a:off x="457200" y="183087"/>
            <a:ext cx="8229600" cy="1143000"/>
          </a:xfrm>
        </p:spPr>
        <p:txBody>
          <a:bodyPr>
            <a:normAutofit fontScale="90000"/>
          </a:bodyPr>
          <a:lstStyle/>
          <a:p>
            <a:r>
              <a:rPr lang="en-US" dirty="0"/>
              <a:t>State entities known</a:t>
            </a:r>
            <a:r>
              <a:rPr lang="en-US" baseline="30000" dirty="0"/>
              <a:t>*</a:t>
            </a:r>
            <a:r>
              <a:rPr lang="en-US" dirty="0"/>
              <a:t> to use </a:t>
            </a:r>
            <a:r>
              <a:rPr lang="en-US" dirty="0" err="1"/>
              <a:t>streamgage</a:t>
            </a:r>
            <a:r>
              <a:rPr lang="en-US" dirty="0"/>
              <a:t> data</a:t>
            </a:r>
          </a:p>
        </p:txBody>
      </p:sp>
      <p:sp>
        <p:nvSpPr>
          <p:cNvPr id="3" name="Content Placeholder 2">
            <a:extLst>
              <a:ext uri="{FF2B5EF4-FFF2-40B4-BE49-F238E27FC236}">
                <a16:creationId xmlns:a16="http://schemas.microsoft.com/office/drawing/2014/main" id="{9D2F60E8-73D8-4F26-B888-9A52DFC15FF1}"/>
              </a:ext>
            </a:extLst>
          </p:cNvPr>
          <p:cNvSpPr>
            <a:spLocks noGrp="1"/>
          </p:cNvSpPr>
          <p:nvPr>
            <p:ph idx="1"/>
          </p:nvPr>
        </p:nvSpPr>
        <p:spPr>
          <a:xfrm>
            <a:off x="127000" y="1338786"/>
            <a:ext cx="9017000" cy="4566685"/>
          </a:xfrm>
        </p:spPr>
        <p:txBody>
          <a:bodyPr numCol="2">
            <a:normAutofit fontScale="92500" lnSpcReduction="20000"/>
          </a:bodyPr>
          <a:lstStyle/>
          <a:p>
            <a:r>
              <a:rPr lang="en-US" dirty="0">
                <a:solidFill>
                  <a:srgbClr val="FFC000"/>
                </a:solidFill>
              </a:rPr>
              <a:t>DNR</a:t>
            </a:r>
          </a:p>
          <a:p>
            <a:r>
              <a:rPr lang="en-US" dirty="0">
                <a:solidFill>
                  <a:srgbClr val="FFC000"/>
                </a:solidFill>
              </a:rPr>
              <a:t>DOT</a:t>
            </a:r>
          </a:p>
          <a:p>
            <a:r>
              <a:rPr lang="en-US" dirty="0">
                <a:solidFill>
                  <a:srgbClr val="FFC000"/>
                </a:solidFill>
              </a:rPr>
              <a:t>MPCA</a:t>
            </a:r>
          </a:p>
          <a:p>
            <a:r>
              <a:rPr lang="en-US" dirty="0"/>
              <a:t>HSEM</a:t>
            </a:r>
          </a:p>
          <a:p>
            <a:r>
              <a:rPr lang="en-US" dirty="0"/>
              <a:t>BWSR</a:t>
            </a:r>
          </a:p>
          <a:p>
            <a:r>
              <a:rPr lang="en-US" dirty="0"/>
              <a:t>MDA</a:t>
            </a:r>
          </a:p>
          <a:p>
            <a:r>
              <a:rPr lang="en-US" dirty="0"/>
              <a:t>MDH</a:t>
            </a:r>
          </a:p>
          <a:p>
            <a:r>
              <a:rPr lang="en-US" dirty="0"/>
              <a:t>EQB</a:t>
            </a:r>
          </a:p>
          <a:p>
            <a:r>
              <a:rPr lang="en-US" dirty="0"/>
              <a:t>Commerce Dept</a:t>
            </a:r>
          </a:p>
          <a:p>
            <a:r>
              <a:rPr lang="en-US" dirty="0"/>
              <a:t>MN Geological Survey</a:t>
            </a:r>
          </a:p>
          <a:p>
            <a:endParaRPr lang="en-US" dirty="0"/>
          </a:p>
          <a:p>
            <a:r>
              <a:rPr lang="en-US" dirty="0"/>
              <a:t>University of MN, MNSCU</a:t>
            </a:r>
          </a:p>
          <a:p>
            <a:r>
              <a:rPr lang="en-US" dirty="0"/>
              <a:t>Science Museum of MN</a:t>
            </a:r>
          </a:p>
          <a:p>
            <a:r>
              <a:rPr lang="en-US" dirty="0"/>
              <a:t>Pipeline Safety</a:t>
            </a:r>
          </a:p>
          <a:p>
            <a:r>
              <a:rPr lang="en-US" dirty="0"/>
              <a:t>Public Safety Department</a:t>
            </a:r>
          </a:p>
          <a:p>
            <a:r>
              <a:rPr lang="en-US" dirty="0"/>
              <a:t>Tourism</a:t>
            </a:r>
          </a:p>
          <a:p>
            <a:r>
              <a:rPr lang="en-US" dirty="0"/>
              <a:t>State &amp; Federal legislators</a:t>
            </a:r>
          </a:p>
          <a:p>
            <a:r>
              <a:rPr lang="en-US" dirty="0"/>
              <a:t>Metropolitan Mosquito Control District</a:t>
            </a:r>
          </a:p>
          <a:p>
            <a:r>
              <a:rPr lang="en-US" dirty="0">
                <a:solidFill>
                  <a:srgbClr val="FFC000"/>
                </a:solidFill>
              </a:rPr>
              <a:t>Metropolitan Council Environmental Services</a:t>
            </a:r>
          </a:p>
          <a:p>
            <a:endParaRPr lang="en-US" sz="2400" dirty="0"/>
          </a:p>
        </p:txBody>
      </p:sp>
      <p:sp>
        <p:nvSpPr>
          <p:cNvPr id="4" name="TextBox 3">
            <a:extLst>
              <a:ext uri="{FF2B5EF4-FFF2-40B4-BE49-F238E27FC236}">
                <a16:creationId xmlns:a16="http://schemas.microsoft.com/office/drawing/2014/main" id="{CDF920DA-7303-4B9E-AC17-80BECD63D9A8}"/>
              </a:ext>
            </a:extLst>
          </p:cNvPr>
          <p:cNvSpPr txBox="1"/>
          <p:nvPr/>
        </p:nvSpPr>
        <p:spPr>
          <a:xfrm>
            <a:off x="152400" y="5905472"/>
            <a:ext cx="6992620" cy="923330"/>
          </a:xfrm>
          <a:prstGeom prst="rect">
            <a:avLst/>
          </a:prstGeom>
          <a:noFill/>
        </p:spPr>
        <p:txBody>
          <a:bodyPr wrap="none" rtlCol="0">
            <a:spAutoFit/>
          </a:bodyPr>
          <a:lstStyle/>
          <a:p>
            <a:r>
              <a:rPr lang="en-US" sz="2400" dirty="0">
                <a:solidFill>
                  <a:srgbClr val="FFC000"/>
                </a:solidFill>
              </a:rPr>
              <a:t>Directly fund </a:t>
            </a:r>
            <a:r>
              <a:rPr lang="en-US" sz="2400" dirty="0" err="1">
                <a:solidFill>
                  <a:srgbClr val="FFC000"/>
                </a:solidFill>
              </a:rPr>
              <a:t>streamgages</a:t>
            </a:r>
            <a:r>
              <a:rPr lang="en-US" sz="2400" dirty="0">
                <a:solidFill>
                  <a:srgbClr val="FFC000"/>
                </a:solidFill>
              </a:rPr>
              <a:t>, currently or recently</a:t>
            </a:r>
          </a:p>
          <a:p>
            <a:endParaRPr lang="en-US" sz="1400" dirty="0"/>
          </a:p>
          <a:p>
            <a:r>
              <a:rPr lang="en-US" sz="1600" dirty="0"/>
              <a:t>*USGS doesn’t always know who uses our data, only those who contact us</a:t>
            </a:r>
          </a:p>
        </p:txBody>
      </p:sp>
    </p:spTree>
    <p:extLst>
      <p:ext uri="{BB962C8B-B14F-4D97-AF65-F5344CB8AC3E}">
        <p14:creationId xmlns:p14="http://schemas.microsoft.com/office/powerpoint/2010/main" val="744125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D3380-C753-4B7D-B85D-9BAC0F62E930}"/>
              </a:ext>
            </a:extLst>
          </p:cNvPr>
          <p:cNvSpPr>
            <a:spLocks noGrp="1"/>
          </p:cNvSpPr>
          <p:nvPr>
            <p:ph type="title"/>
          </p:nvPr>
        </p:nvSpPr>
        <p:spPr/>
        <p:txBody>
          <a:bodyPr>
            <a:normAutofit fontScale="90000"/>
          </a:bodyPr>
          <a:lstStyle/>
          <a:p>
            <a:r>
              <a:rPr lang="en-US" dirty="0"/>
              <a:t>Sediment monitoring and </a:t>
            </a:r>
            <a:r>
              <a:rPr lang="en-US" dirty="0" err="1"/>
              <a:t>streamgages</a:t>
            </a:r>
            <a:endParaRPr lang="en-US" dirty="0"/>
          </a:p>
        </p:txBody>
      </p:sp>
      <p:sp>
        <p:nvSpPr>
          <p:cNvPr id="3" name="Content Placeholder 2">
            <a:extLst>
              <a:ext uri="{FF2B5EF4-FFF2-40B4-BE49-F238E27FC236}">
                <a16:creationId xmlns:a16="http://schemas.microsoft.com/office/drawing/2014/main" id="{0E34D46C-B7BE-423B-A3C8-39BA1F1D09FF}"/>
              </a:ext>
            </a:extLst>
          </p:cNvPr>
          <p:cNvSpPr>
            <a:spLocks noGrp="1"/>
          </p:cNvSpPr>
          <p:nvPr>
            <p:ph idx="1"/>
          </p:nvPr>
        </p:nvSpPr>
        <p:spPr/>
        <p:txBody>
          <a:bodyPr/>
          <a:lstStyle/>
          <a:p>
            <a:r>
              <a:rPr lang="en-US" dirty="0"/>
              <a:t>Why renewed need for sediment monitoring?</a:t>
            </a:r>
          </a:p>
          <a:p>
            <a:r>
              <a:rPr lang="en-US" dirty="0"/>
              <a:t>Why is </a:t>
            </a:r>
            <a:r>
              <a:rPr lang="en-US" dirty="0" err="1"/>
              <a:t>streamgaging</a:t>
            </a:r>
            <a:r>
              <a:rPr lang="en-US" dirty="0"/>
              <a:t> needed?</a:t>
            </a:r>
          </a:p>
        </p:txBody>
      </p:sp>
      <p:pic>
        <p:nvPicPr>
          <p:cNvPr id="4" name="Picture 4" descr="J:\reports\presentations\todd\todd_boat_trailer.jpg">
            <a:extLst>
              <a:ext uri="{FF2B5EF4-FFF2-40B4-BE49-F238E27FC236}">
                <a16:creationId xmlns:a16="http://schemas.microsoft.com/office/drawing/2014/main" id="{26F443F1-D90B-4421-B190-A03DAD994FB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1487" y="2897563"/>
            <a:ext cx="4767020" cy="312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F629B7-98AD-4DB0-B099-8BFFE055227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7382"/>
          <a:stretch/>
        </p:blipFill>
        <p:spPr>
          <a:xfrm rot="5400000">
            <a:off x="512128" y="2842633"/>
            <a:ext cx="3348857" cy="3458718"/>
          </a:xfrm>
          <a:prstGeom prst="rect">
            <a:avLst/>
          </a:prstGeom>
        </p:spPr>
      </p:pic>
      <p:sp>
        <p:nvSpPr>
          <p:cNvPr id="7" name="TextBox 6">
            <a:extLst>
              <a:ext uri="{FF2B5EF4-FFF2-40B4-BE49-F238E27FC236}">
                <a16:creationId xmlns:a16="http://schemas.microsoft.com/office/drawing/2014/main" id="{27B21F60-8965-4C21-85A0-35354DEC088F}"/>
              </a:ext>
            </a:extLst>
          </p:cNvPr>
          <p:cNvSpPr txBox="1"/>
          <p:nvPr/>
        </p:nvSpPr>
        <p:spPr>
          <a:xfrm>
            <a:off x="307683" y="6340956"/>
            <a:ext cx="4602542" cy="400110"/>
          </a:xfrm>
          <a:prstGeom prst="rect">
            <a:avLst/>
          </a:prstGeom>
          <a:noFill/>
        </p:spPr>
        <p:txBody>
          <a:bodyPr wrap="none" rtlCol="0">
            <a:spAutoFit/>
          </a:bodyPr>
          <a:lstStyle/>
          <a:p>
            <a:r>
              <a:rPr lang="en-US" sz="2000" dirty="0"/>
              <a:t>Sediment deposited on flood recession</a:t>
            </a:r>
          </a:p>
        </p:txBody>
      </p:sp>
      <p:cxnSp>
        <p:nvCxnSpPr>
          <p:cNvPr id="9" name="Straight Arrow Connector 8">
            <a:extLst>
              <a:ext uri="{FF2B5EF4-FFF2-40B4-BE49-F238E27FC236}">
                <a16:creationId xmlns:a16="http://schemas.microsoft.com/office/drawing/2014/main" id="{6CA173EA-9D73-438D-A643-8B9B2C40BF33}"/>
              </a:ext>
            </a:extLst>
          </p:cNvPr>
          <p:cNvCxnSpPr>
            <a:cxnSpLocks/>
          </p:cNvCxnSpPr>
          <p:nvPr/>
        </p:nvCxnSpPr>
        <p:spPr>
          <a:xfrm flipV="1">
            <a:off x="3877459" y="5909182"/>
            <a:ext cx="2909848" cy="498632"/>
          </a:xfrm>
          <a:prstGeom prst="straightConnector1">
            <a:avLst/>
          </a:prstGeom>
          <a:ln w="50800">
            <a:tailEnd type="triangle"/>
          </a:ln>
        </p:spPr>
        <p:style>
          <a:lnRef idx="2">
            <a:schemeClr val="accent2"/>
          </a:lnRef>
          <a:fillRef idx="0">
            <a:schemeClr val="accent2"/>
          </a:fillRef>
          <a:effectRef idx="1">
            <a:schemeClr val="accent2"/>
          </a:effectRef>
          <a:fontRef idx="minor">
            <a:schemeClr val="tx1"/>
          </a:fontRef>
        </p:style>
      </p:cxnSp>
      <p:cxnSp>
        <p:nvCxnSpPr>
          <p:cNvPr id="11" name="Straight Arrow Connector 10">
            <a:extLst>
              <a:ext uri="{FF2B5EF4-FFF2-40B4-BE49-F238E27FC236}">
                <a16:creationId xmlns:a16="http://schemas.microsoft.com/office/drawing/2014/main" id="{EF5C8815-4F13-4F36-A377-6002D9D4E725}"/>
              </a:ext>
            </a:extLst>
          </p:cNvPr>
          <p:cNvCxnSpPr>
            <a:cxnSpLocks/>
          </p:cNvCxnSpPr>
          <p:nvPr/>
        </p:nvCxnSpPr>
        <p:spPr>
          <a:xfrm flipH="1" flipV="1">
            <a:off x="2209800" y="4419600"/>
            <a:ext cx="1371600" cy="1921358"/>
          </a:xfrm>
          <a:prstGeom prst="straightConnector1">
            <a:avLst/>
          </a:prstGeom>
          <a:ln w="5080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5087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A4B1-AF14-4EE6-B039-2C899DCE225F}"/>
              </a:ext>
            </a:extLst>
          </p:cNvPr>
          <p:cNvSpPr>
            <a:spLocks noGrp="1"/>
          </p:cNvSpPr>
          <p:nvPr>
            <p:ph type="title"/>
          </p:nvPr>
        </p:nvSpPr>
        <p:spPr/>
        <p:txBody>
          <a:bodyPr/>
          <a:lstStyle/>
          <a:p>
            <a:r>
              <a:rPr lang="en-US" dirty="0"/>
              <a:t>“Sediment” Network</a:t>
            </a:r>
          </a:p>
        </p:txBody>
      </p:sp>
      <p:sp>
        <p:nvSpPr>
          <p:cNvPr id="4" name="Content Placeholder 3">
            <a:extLst>
              <a:ext uri="{FF2B5EF4-FFF2-40B4-BE49-F238E27FC236}">
                <a16:creationId xmlns:a16="http://schemas.microsoft.com/office/drawing/2014/main" id="{2A44D038-DF8E-4C91-B5CC-95570CB6AD9C}"/>
              </a:ext>
            </a:extLst>
          </p:cNvPr>
          <p:cNvSpPr>
            <a:spLocks noGrp="1"/>
          </p:cNvSpPr>
          <p:nvPr>
            <p:ph sz="half" idx="1"/>
          </p:nvPr>
        </p:nvSpPr>
        <p:spPr>
          <a:xfrm>
            <a:off x="127001" y="1295400"/>
            <a:ext cx="4419599" cy="5287962"/>
          </a:xfrm>
        </p:spPr>
        <p:txBody>
          <a:bodyPr>
            <a:normAutofit lnSpcReduction="10000"/>
          </a:bodyPr>
          <a:lstStyle/>
          <a:p>
            <a:r>
              <a:rPr lang="en-US" sz="2400" dirty="0"/>
              <a:t>Types of monitoring</a:t>
            </a:r>
          </a:p>
          <a:p>
            <a:pPr lvl="1"/>
            <a:r>
              <a:rPr lang="en-US" dirty="0"/>
              <a:t>Discrete sampling</a:t>
            </a:r>
          </a:p>
          <a:p>
            <a:pPr lvl="2"/>
            <a:r>
              <a:rPr lang="en-US" sz="1800" dirty="0"/>
              <a:t>Suspended sediment</a:t>
            </a:r>
          </a:p>
          <a:p>
            <a:pPr lvl="2"/>
            <a:r>
              <a:rPr lang="en-US" sz="1800" dirty="0"/>
              <a:t>Bedload</a:t>
            </a:r>
          </a:p>
          <a:p>
            <a:pPr lvl="1"/>
            <a:r>
              <a:rPr lang="en-US" dirty="0"/>
              <a:t>Continuous monitoring</a:t>
            </a:r>
          </a:p>
          <a:p>
            <a:pPr lvl="2"/>
            <a:r>
              <a:rPr lang="en-US" sz="1800" dirty="0"/>
              <a:t>Turbidity</a:t>
            </a:r>
          </a:p>
          <a:p>
            <a:pPr lvl="2"/>
            <a:r>
              <a:rPr lang="en-US" sz="1800" dirty="0" err="1"/>
              <a:t>Hydroacoustic</a:t>
            </a:r>
            <a:r>
              <a:rPr lang="en-US" sz="1800" dirty="0"/>
              <a:t> backscatter</a:t>
            </a:r>
          </a:p>
          <a:p>
            <a:endParaRPr lang="en-US" sz="2400" dirty="0"/>
          </a:p>
          <a:p>
            <a:r>
              <a:rPr lang="en-US" sz="2400" dirty="0"/>
              <a:t>Funding </a:t>
            </a:r>
          </a:p>
          <a:p>
            <a:pPr lvl="1"/>
            <a:r>
              <a:rPr lang="en-US" dirty="0"/>
              <a:t>MNDNR</a:t>
            </a:r>
          </a:p>
          <a:p>
            <a:pPr lvl="1"/>
            <a:r>
              <a:rPr lang="en-US" dirty="0"/>
              <a:t>MN LCCMR</a:t>
            </a:r>
          </a:p>
          <a:p>
            <a:pPr lvl="1"/>
            <a:r>
              <a:rPr lang="en-US" dirty="0"/>
              <a:t>USACE</a:t>
            </a:r>
          </a:p>
          <a:p>
            <a:pPr lvl="1"/>
            <a:r>
              <a:rPr lang="en-US" dirty="0"/>
              <a:t>Lower MN River Watershed District</a:t>
            </a:r>
          </a:p>
        </p:txBody>
      </p:sp>
      <p:pic>
        <p:nvPicPr>
          <p:cNvPr id="6" name="Content Placeholder 5">
            <a:extLst>
              <a:ext uri="{FF2B5EF4-FFF2-40B4-BE49-F238E27FC236}">
                <a16:creationId xmlns:a16="http://schemas.microsoft.com/office/drawing/2014/main" id="{96C11D28-F81C-47BE-8CB2-CA89564428EF}"/>
              </a:ext>
            </a:extLst>
          </p:cNvPr>
          <p:cNvPicPr>
            <a:picLocks noGrp="1" noChangeAspect="1"/>
          </p:cNvPicPr>
          <p:nvPr>
            <p:ph sz="half" idx="2"/>
          </p:nvPr>
        </p:nvPicPr>
        <p:blipFill rotWithShape="1">
          <a:blip r:embed="rId3"/>
          <a:srcRect l="36697" t="22110" r="21101" b="18624"/>
          <a:stretch/>
        </p:blipFill>
        <p:spPr>
          <a:xfrm>
            <a:off x="4343400" y="1295400"/>
            <a:ext cx="4419600" cy="4899991"/>
          </a:xfrm>
          <a:prstGeom prst="rect">
            <a:avLst/>
          </a:prstGeom>
        </p:spPr>
      </p:pic>
      <p:sp>
        <p:nvSpPr>
          <p:cNvPr id="7" name="Oval 6">
            <a:extLst>
              <a:ext uri="{FF2B5EF4-FFF2-40B4-BE49-F238E27FC236}">
                <a16:creationId xmlns:a16="http://schemas.microsoft.com/office/drawing/2014/main" id="{6DA24C10-C218-4462-99F6-8FD2596BE023}"/>
              </a:ext>
            </a:extLst>
          </p:cNvPr>
          <p:cNvSpPr/>
          <p:nvPr/>
        </p:nvSpPr>
        <p:spPr>
          <a:xfrm>
            <a:off x="6705600" y="495300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115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0E019-9B0B-4012-A0B9-E83B5C73220E}"/>
              </a:ext>
            </a:extLst>
          </p:cNvPr>
          <p:cNvSpPr>
            <a:spLocks noGrp="1"/>
          </p:cNvSpPr>
          <p:nvPr>
            <p:ph type="title"/>
          </p:nvPr>
        </p:nvSpPr>
        <p:spPr>
          <a:xfrm>
            <a:off x="0" y="274638"/>
            <a:ext cx="9144000" cy="1143000"/>
          </a:xfrm>
        </p:spPr>
        <p:txBody>
          <a:bodyPr>
            <a:normAutofit fontScale="90000"/>
          </a:bodyPr>
          <a:lstStyle/>
          <a:p>
            <a:r>
              <a:rPr lang="en-US" dirty="0"/>
              <a:t>Why the renewed need for </a:t>
            </a:r>
            <a:br>
              <a:rPr lang="en-US" dirty="0"/>
            </a:br>
            <a:r>
              <a:rPr lang="en-US" dirty="0"/>
              <a:t>suspended sediment monitoring?</a:t>
            </a:r>
          </a:p>
        </p:txBody>
      </p:sp>
      <p:sp>
        <p:nvSpPr>
          <p:cNvPr id="3" name="Content Placeholder 2">
            <a:extLst>
              <a:ext uri="{FF2B5EF4-FFF2-40B4-BE49-F238E27FC236}">
                <a16:creationId xmlns:a16="http://schemas.microsoft.com/office/drawing/2014/main" id="{B3B56462-873A-4C41-8DD8-EC92B6059BB1}"/>
              </a:ext>
            </a:extLst>
          </p:cNvPr>
          <p:cNvSpPr>
            <a:spLocks noGrp="1"/>
          </p:cNvSpPr>
          <p:nvPr>
            <p:ph idx="1"/>
          </p:nvPr>
        </p:nvSpPr>
        <p:spPr>
          <a:xfrm>
            <a:off x="135118" y="1676400"/>
            <a:ext cx="8534400" cy="5181600"/>
          </a:xfrm>
        </p:spPr>
        <p:txBody>
          <a:bodyPr>
            <a:normAutofit lnSpcReduction="10000"/>
          </a:bodyPr>
          <a:lstStyle/>
          <a:p>
            <a:r>
              <a:rPr lang="en-US" sz="3200" dirty="0"/>
              <a:t>New science questions</a:t>
            </a:r>
          </a:p>
          <a:p>
            <a:endParaRPr lang="en-US" sz="3200" dirty="0"/>
          </a:p>
          <a:p>
            <a:endParaRPr lang="en-US" sz="3200" dirty="0"/>
          </a:p>
          <a:p>
            <a:pPr marL="137160" indent="0">
              <a:buNone/>
            </a:pPr>
            <a:endParaRPr lang="en-US" sz="3200" dirty="0"/>
          </a:p>
          <a:p>
            <a:pPr lvl="1"/>
            <a:r>
              <a:rPr lang="en-US" sz="2800" dirty="0"/>
              <a:t>Impairments and regulation</a:t>
            </a:r>
          </a:p>
          <a:p>
            <a:pPr lvl="1"/>
            <a:r>
              <a:rPr lang="en-US" sz="2800" dirty="0"/>
              <a:t>Understanding stream processes for</a:t>
            </a:r>
          </a:p>
          <a:p>
            <a:pPr lvl="2"/>
            <a:r>
              <a:rPr lang="en-US" sz="2400" dirty="0"/>
              <a:t>Reducing impairments </a:t>
            </a:r>
          </a:p>
          <a:p>
            <a:pPr lvl="3"/>
            <a:r>
              <a:rPr lang="en-US" sz="2400" dirty="0"/>
              <a:t>Suspended material</a:t>
            </a:r>
          </a:p>
          <a:p>
            <a:pPr lvl="3"/>
            <a:r>
              <a:rPr lang="en-US" sz="2400" dirty="0"/>
              <a:t>Contaminants associated with suspended material</a:t>
            </a:r>
          </a:p>
          <a:p>
            <a:pPr lvl="2"/>
            <a:r>
              <a:rPr lang="en-US" sz="2400" dirty="0"/>
              <a:t>Maintaining or restoring aquatic habitat</a:t>
            </a:r>
          </a:p>
          <a:p>
            <a:pPr lvl="2"/>
            <a:r>
              <a:rPr lang="en-US" sz="2400" dirty="0"/>
              <a:t>Planning channel maintenance</a:t>
            </a:r>
          </a:p>
        </p:txBody>
      </p:sp>
      <p:sp>
        <p:nvSpPr>
          <p:cNvPr id="7" name="Oval 6">
            <a:extLst>
              <a:ext uri="{FF2B5EF4-FFF2-40B4-BE49-F238E27FC236}">
                <a16:creationId xmlns:a16="http://schemas.microsoft.com/office/drawing/2014/main" id="{791E0330-DE55-4EA3-AA08-1DCB77BA6A80}"/>
              </a:ext>
            </a:extLst>
          </p:cNvPr>
          <p:cNvSpPr/>
          <p:nvPr/>
        </p:nvSpPr>
        <p:spPr>
          <a:xfrm>
            <a:off x="5545651" y="1424708"/>
            <a:ext cx="2175193" cy="15493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Turbidity</a:t>
            </a:r>
          </a:p>
        </p:txBody>
      </p:sp>
      <p:sp>
        <p:nvSpPr>
          <p:cNvPr id="8" name="Oval 7">
            <a:extLst>
              <a:ext uri="{FF2B5EF4-FFF2-40B4-BE49-F238E27FC236}">
                <a16:creationId xmlns:a16="http://schemas.microsoft.com/office/drawing/2014/main" id="{E4EBB999-582A-4CCC-9A80-93C8C2C0683B}"/>
              </a:ext>
            </a:extLst>
          </p:cNvPr>
          <p:cNvSpPr/>
          <p:nvPr/>
        </p:nvSpPr>
        <p:spPr>
          <a:xfrm>
            <a:off x="4724400" y="2415308"/>
            <a:ext cx="1981199" cy="15493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suspended solids</a:t>
            </a:r>
          </a:p>
        </p:txBody>
      </p:sp>
      <p:sp>
        <p:nvSpPr>
          <p:cNvPr id="9" name="Oval 8">
            <a:extLst>
              <a:ext uri="{FF2B5EF4-FFF2-40B4-BE49-F238E27FC236}">
                <a16:creationId xmlns:a16="http://schemas.microsoft.com/office/drawing/2014/main" id="{BC805F8B-C246-4755-9E56-EFA42199DFD4}"/>
              </a:ext>
            </a:extLst>
          </p:cNvPr>
          <p:cNvSpPr/>
          <p:nvPr/>
        </p:nvSpPr>
        <p:spPr>
          <a:xfrm>
            <a:off x="6335148" y="2428008"/>
            <a:ext cx="2175193" cy="15493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Suspended sediment</a:t>
            </a:r>
          </a:p>
        </p:txBody>
      </p:sp>
      <p:sp>
        <p:nvSpPr>
          <p:cNvPr id="10" name="Oval 9">
            <a:extLst>
              <a:ext uri="{FF2B5EF4-FFF2-40B4-BE49-F238E27FC236}">
                <a16:creationId xmlns:a16="http://schemas.microsoft.com/office/drawing/2014/main" id="{82EE5720-7952-4B5F-B763-FDF36D05865A}"/>
              </a:ext>
            </a:extLst>
          </p:cNvPr>
          <p:cNvSpPr/>
          <p:nvPr/>
        </p:nvSpPr>
        <p:spPr>
          <a:xfrm>
            <a:off x="7175436" y="3771432"/>
            <a:ext cx="1887904"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Bed load sediment</a:t>
            </a:r>
          </a:p>
        </p:txBody>
      </p:sp>
    </p:spTree>
    <p:extLst>
      <p:ext uri="{BB962C8B-B14F-4D97-AF65-F5344CB8AC3E}">
        <p14:creationId xmlns:p14="http://schemas.microsoft.com/office/powerpoint/2010/main" val="3550098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1617-E254-45BB-B41D-5BE0FBE5B418}"/>
              </a:ext>
            </a:extLst>
          </p:cNvPr>
          <p:cNvSpPr>
            <a:spLocks noGrp="1"/>
          </p:cNvSpPr>
          <p:nvPr>
            <p:ph type="title"/>
          </p:nvPr>
        </p:nvSpPr>
        <p:spPr/>
        <p:txBody>
          <a:bodyPr>
            <a:normAutofit fontScale="90000"/>
          </a:bodyPr>
          <a:lstStyle/>
          <a:p>
            <a:r>
              <a:rPr lang="en-US" dirty="0"/>
              <a:t>Why is </a:t>
            </a:r>
            <a:r>
              <a:rPr lang="en-US" dirty="0" err="1"/>
              <a:t>streamgaging</a:t>
            </a:r>
            <a:r>
              <a:rPr lang="en-US" dirty="0"/>
              <a:t> needed for sediment monitoring</a:t>
            </a:r>
            <a:r>
              <a:rPr lang="en-US" dirty="0" smtClean="0"/>
              <a:t>? ~ 1</a:t>
            </a:r>
            <a:r>
              <a:rPr lang="en-US" dirty="0"/>
              <a:t/>
            </a:r>
            <a:br>
              <a:rPr lang="en-US" dirty="0"/>
            </a:br>
            <a:endParaRPr lang="en-US" dirty="0"/>
          </a:p>
        </p:txBody>
      </p:sp>
      <p:sp>
        <p:nvSpPr>
          <p:cNvPr id="3" name="Content Placeholder 2">
            <a:extLst>
              <a:ext uri="{FF2B5EF4-FFF2-40B4-BE49-F238E27FC236}">
                <a16:creationId xmlns:a16="http://schemas.microsoft.com/office/drawing/2014/main" id="{E268915D-04C5-456D-B841-E4BA0E067862}"/>
              </a:ext>
            </a:extLst>
          </p:cNvPr>
          <p:cNvSpPr>
            <a:spLocks noGrp="1"/>
          </p:cNvSpPr>
          <p:nvPr>
            <p:ph idx="1"/>
          </p:nvPr>
        </p:nvSpPr>
        <p:spPr>
          <a:xfrm>
            <a:off x="-167718" y="1208425"/>
            <a:ext cx="8229600" cy="4709160"/>
          </a:xfrm>
        </p:spPr>
        <p:txBody>
          <a:bodyPr/>
          <a:lstStyle/>
          <a:p>
            <a:r>
              <a:rPr lang="en-US" sz="3200" dirty="0"/>
              <a:t>TSS &amp; SSC measurements provide snapshots of </a:t>
            </a:r>
            <a:r>
              <a:rPr lang="en-US" sz="3200" i="1" dirty="0"/>
              <a:t>concentration. </a:t>
            </a:r>
          </a:p>
          <a:p>
            <a:pPr lvl="1"/>
            <a:r>
              <a:rPr lang="en-US" sz="2800" dirty="0"/>
              <a:t>Without streamflow, concentrations alone: </a:t>
            </a:r>
          </a:p>
          <a:p>
            <a:pPr lvl="2"/>
            <a:r>
              <a:rPr lang="en-US" sz="2400" dirty="0"/>
              <a:t>Don’t tell us </a:t>
            </a:r>
            <a:r>
              <a:rPr lang="en-US" sz="2400" i="1" dirty="0"/>
              <a:t>how much </a:t>
            </a:r>
            <a:r>
              <a:rPr lang="en-US" sz="2400" dirty="0"/>
              <a:t>is being transported</a:t>
            </a:r>
          </a:p>
          <a:p>
            <a:pPr lvl="2"/>
            <a:r>
              <a:rPr lang="en-US" sz="2400" dirty="0"/>
              <a:t>Can’t tell us about process-related trends** </a:t>
            </a:r>
          </a:p>
          <a:p>
            <a:pPr lvl="2"/>
            <a:r>
              <a:rPr lang="en-US" sz="2400" dirty="0"/>
              <a:t>Can’t compare streams and basins</a:t>
            </a:r>
          </a:p>
          <a:p>
            <a:pPr lvl="2"/>
            <a:r>
              <a:rPr lang="en-US" sz="2400" dirty="0"/>
              <a:t>Can’t address Total Maximum Daily </a:t>
            </a:r>
            <a:r>
              <a:rPr lang="en-US" sz="2400" i="1" dirty="0">
                <a:solidFill>
                  <a:srgbClr val="FFFF00"/>
                </a:solidFill>
              </a:rPr>
              <a:t>Loads</a:t>
            </a:r>
            <a:r>
              <a:rPr lang="en-US" sz="2400" dirty="0"/>
              <a:t> (TMDLs)*</a:t>
            </a:r>
          </a:p>
          <a:p>
            <a:endParaRPr lang="en-US" dirty="0"/>
          </a:p>
        </p:txBody>
      </p:sp>
      <p:grpSp>
        <p:nvGrpSpPr>
          <p:cNvPr id="14" name="Group 13">
            <a:extLst>
              <a:ext uri="{FF2B5EF4-FFF2-40B4-BE49-F238E27FC236}">
                <a16:creationId xmlns:a16="http://schemas.microsoft.com/office/drawing/2014/main" id="{E4FA27DF-D294-41F6-8EC6-0DD19178AE8C}"/>
              </a:ext>
            </a:extLst>
          </p:cNvPr>
          <p:cNvGrpSpPr/>
          <p:nvPr/>
        </p:nvGrpSpPr>
        <p:grpSpPr>
          <a:xfrm>
            <a:off x="5638800" y="4468475"/>
            <a:ext cx="3352800" cy="2362200"/>
            <a:chOff x="5638800" y="4207149"/>
            <a:chExt cx="3409950" cy="2581275"/>
          </a:xfrm>
        </p:grpSpPr>
        <p:grpSp>
          <p:nvGrpSpPr>
            <p:cNvPr id="11" name="Group 10">
              <a:extLst>
                <a:ext uri="{FF2B5EF4-FFF2-40B4-BE49-F238E27FC236}">
                  <a16:creationId xmlns:a16="http://schemas.microsoft.com/office/drawing/2014/main" id="{42563323-0706-4AF2-9D64-773671EB07DB}"/>
                </a:ext>
              </a:extLst>
            </p:cNvPr>
            <p:cNvGrpSpPr/>
            <p:nvPr/>
          </p:nvGrpSpPr>
          <p:grpSpPr>
            <a:xfrm>
              <a:off x="5638800" y="4207149"/>
              <a:ext cx="3409950" cy="2581275"/>
              <a:chOff x="5276850" y="3382923"/>
              <a:chExt cx="3409950" cy="2581275"/>
            </a:xfrm>
          </p:grpSpPr>
          <p:pic>
            <p:nvPicPr>
              <p:cNvPr id="10" name="Picture 9">
                <a:extLst>
                  <a:ext uri="{FF2B5EF4-FFF2-40B4-BE49-F238E27FC236}">
                    <a16:creationId xmlns:a16="http://schemas.microsoft.com/office/drawing/2014/main" id="{71EAD47D-7790-4AAA-9E99-6E2F09C61A07}"/>
                  </a:ext>
                </a:extLst>
              </p:cNvPr>
              <p:cNvPicPr>
                <a:picLocks noChangeAspect="1"/>
              </p:cNvPicPr>
              <p:nvPr/>
            </p:nvPicPr>
            <p:blipFill>
              <a:blip r:embed="rId3"/>
              <a:stretch>
                <a:fillRect/>
              </a:stretch>
            </p:blipFill>
            <p:spPr>
              <a:xfrm>
                <a:off x="5276850" y="3382923"/>
                <a:ext cx="3409950" cy="2581275"/>
              </a:xfrm>
              <a:prstGeom prst="rect">
                <a:avLst/>
              </a:prstGeom>
              <a:ln w="15875">
                <a:solidFill>
                  <a:srgbClr val="FFFF00"/>
                </a:solidFill>
              </a:ln>
            </p:spPr>
          </p:pic>
          <p:sp>
            <p:nvSpPr>
              <p:cNvPr id="7" name="Rectangle 6">
                <a:extLst>
                  <a:ext uri="{FF2B5EF4-FFF2-40B4-BE49-F238E27FC236}">
                    <a16:creationId xmlns:a16="http://schemas.microsoft.com/office/drawing/2014/main" id="{A1348BEF-BF59-4734-B460-61FCB413A901}"/>
                  </a:ext>
                </a:extLst>
              </p:cNvPr>
              <p:cNvSpPr/>
              <p:nvPr/>
            </p:nvSpPr>
            <p:spPr>
              <a:xfrm>
                <a:off x="7239000" y="4038600"/>
                <a:ext cx="352982" cy="461665"/>
              </a:xfrm>
              <a:prstGeom prst="rect">
                <a:avLst/>
              </a:prstGeom>
            </p:spPr>
            <p:txBody>
              <a:bodyPr wrap="none">
                <a:spAutoFit/>
              </a:bodyPr>
              <a:lstStyle/>
              <a:p>
                <a:r>
                  <a:rPr lang="en-US" sz="2400" b="1" dirty="0">
                    <a:solidFill>
                      <a:srgbClr val="FFFF00"/>
                    </a:solidFill>
                    <a:effectLst>
                      <a:outerShdw blurRad="38100" dist="38100" dir="2700000" algn="tl">
                        <a:srgbClr val="000000">
                          <a:alpha val="43137"/>
                        </a:srgbClr>
                      </a:outerShdw>
                    </a:effectLst>
                  </a:rPr>
                  <a:t>√</a:t>
                </a:r>
              </a:p>
            </p:txBody>
          </p:sp>
          <p:sp>
            <p:nvSpPr>
              <p:cNvPr id="8" name="Rectangle 7">
                <a:extLst>
                  <a:ext uri="{FF2B5EF4-FFF2-40B4-BE49-F238E27FC236}">
                    <a16:creationId xmlns:a16="http://schemas.microsoft.com/office/drawing/2014/main" id="{8685E208-8BF8-4CD6-8545-631B4D592E19}"/>
                  </a:ext>
                </a:extLst>
              </p:cNvPr>
              <p:cNvSpPr/>
              <p:nvPr/>
            </p:nvSpPr>
            <p:spPr>
              <a:xfrm>
                <a:off x="7239000" y="4708813"/>
                <a:ext cx="352982" cy="461665"/>
              </a:xfrm>
              <a:prstGeom prst="rect">
                <a:avLst/>
              </a:prstGeom>
            </p:spPr>
            <p:txBody>
              <a:bodyPr wrap="none">
                <a:spAutoFit/>
              </a:bodyPr>
              <a:lstStyle/>
              <a:p>
                <a:r>
                  <a:rPr lang="en-US" sz="2400" b="1" dirty="0">
                    <a:solidFill>
                      <a:srgbClr val="FFFF00"/>
                    </a:solidFill>
                    <a:effectLst>
                      <a:outerShdw blurRad="38100" dist="38100" dir="2700000" algn="tl">
                        <a:srgbClr val="000000">
                          <a:alpha val="43137"/>
                        </a:srgbClr>
                      </a:outerShdw>
                    </a:effectLst>
                  </a:rPr>
                  <a:t>√</a:t>
                </a:r>
              </a:p>
            </p:txBody>
          </p:sp>
          <p:sp>
            <p:nvSpPr>
              <p:cNvPr id="9" name="Rectangle 8">
                <a:extLst>
                  <a:ext uri="{FF2B5EF4-FFF2-40B4-BE49-F238E27FC236}">
                    <a16:creationId xmlns:a16="http://schemas.microsoft.com/office/drawing/2014/main" id="{F4A771F8-CAE8-45E8-9288-675EB2A90478}"/>
                  </a:ext>
                </a:extLst>
              </p:cNvPr>
              <p:cNvSpPr/>
              <p:nvPr/>
            </p:nvSpPr>
            <p:spPr>
              <a:xfrm>
                <a:off x="7239000" y="5026967"/>
                <a:ext cx="352982" cy="461665"/>
              </a:xfrm>
              <a:prstGeom prst="rect">
                <a:avLst/>
              </a:prstGeom>
            </p:spPr>
            <p:txBody>
              <a:bodyPr wrap="none">
                <a:spAutoFit/>
              </a:bodyPr>
              <a:lstStyle/>
              <a:p>
                <a:r>
                  <a:rPr lang="en-US" sz="2400" b="1" dirty="0">
                    <a:solidFill>
                      <a:srgbClr val="FFFF00"/>
                    </a:solidFill>
                    <a:effectLst>
                      <a:outerShdw blurRad="38100" dist="38100" dir="2700000" algn="tl">
                        <a:srgbClr val="000000">
                          <a:alpha val="43137"/>
                        </a:srgbClr>
                      </a:outerShdw>
                    </a:effectLst>
                  </a:rPr>
                  <a:t>√</a:t>
                </a:r>
              </a:p>
            </p:txBody>
          </p:sp>
        </p:grpSp>
        <p:sp>
          <p:nvSpPr>
            <p:cNvPr id="12" name="Oval 11">
              <a:extLst>
                <a:ext uri="{FF2B5EF4-FFF2-40B4-BE49-F238E27FC236}">
                  <a16:creationId xmlns:a16="http://schemas.microsoft.com/office/drawing/2014/main" id="{A8D4765F-2D7C-4AFE-A29F-B3A28E86ED40}"/>
                </a:ext>
              </a:extLst>
            </p:cNvPr>
            <p:cNvSpPr/>
            <p:nvPr/>
          </p:nvSpPr>
          <p:spPr>
            <a:xfrm>
              <a:off x="7696200" y="5200673"/>
              <a:ext cx="1143000" cy="3499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542EAC7-C110-4051-81C5-0B0E3652095B}"/>
                </a:ext>
              </a:extLst>
            </p:cNvPr>
            <p:cNvSpPr/>
            <p:nvPr/>
          </p:nvSpPr>
          <p:spPr>
            <a:xfrm>
              <a:off x="7591425" y="6181599"/>
              <a:ext cx="1143000" cy="3499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45276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1617-E254-45BB-B41D-5BE0FBE5B418}"/>
              </a:ext>
            </a:extLst>
          </p:cNvPr>
          <p:cNvSpPr>
            <a:spLocks noGrp="1"/>
          </p:cNvSpPr>
          <p:nvPr>
            <p:ph type="title"/>
          </p:nvPr>
        </p:nvSpPr>
        <p:spPr/>
        <p:txBody>
          <a:bodyPr>
            <a:normAutofit fontScale="90000"/>
          </a:bodyPr>
          <a:lstStyle/>
          <a:p>
            <a:r>
              <a:rPr lang="en-US" dirty="0"/>
              <a:t>Why is </a:t>
            </a:r>
            <a:r>
              <a:rPr lang="en-US" dirty="0" err="1"/>
              <a:t>streamgaging</a:t>
            </a:r>
            <a:r>
              <a:rPr lang="en-US" dirty="0"/>
              <a:t> needed for sediment monitoring</a:t>
            </a:r>
            <a:r>
              <a:rPr lang="en-US" dirty="0" smtClean="0"/>
              <a:t>? ~ 2</a:t>
            </a:r>
            <a:r>
              <a:rPr lang="en-US" dirty="0"/>
              <a:t/>
            </a:r>
            <a:br>
              <a:rPr lang="en-US" dirty="0"/>
            </a:br>
            <a:endParaRPr lang="en-US" dirty="0"/>
          </a:p>
        </p:txBody>
      </p:sp>
      <p:sp>
        <p:nvSpPr>
          <p:cNvPr id="3" name="Content Placeholder 2">
            <a:extLst>
              <a:ext uri="{FF2B5EF4-FFF2-40B4-BE49-F238E27FC236}">
                <a16:creationId xmlns:a16="http://schemas.microsoft.com/office/drawing/2014/main" id="{E268915D-04C5-456D-B841-E4BA0E067862}"/>
              </a:ext>
            </a:extLst>
          </p:cNvPr>
          <p:cNvSpPr>
            <a:spLocks noGrp="1"/>
          </p:cNvSpPr>
          <p:nvPr>
            <p:ph idx="1"/>
          </p:nvPr>
        </p:nvSpPr>
        <p:spPr>
          <a:xfrm>
            <a:off x="3581400" y="1360213"/>
            <a:ext cx="5715000" cy="4709160"/>
          </a:xfrm>
        </p:spPr>
        <p:txBody>
          <a:bodyPr>
            <a:normAutofit/>
          </a:bodyPr>
          <a:lstStyle/>
          <a:p>
            <a:r>
              <a:rPr lang="en-US" sz="3200" dirty="0"/>
              <a:t>Co-locating sediment monitoring at </a:t>
            </a:r>
            <a:r>
              <a:rPr lang="en-US" sz="3200" dirty="0" err="1"/>
              <a:t>streamgage</a:t>
            </a:r>
            <a:r>
              <a:rPr lang="en-US" sz="3200" dirty="0"/>
              <a:t> </a:t>
            </a:r>
          </a:p>
          <a:p>
            <a:pPr lvl="1"/>
            <a:r>
              <a:rPr lang="en-US" sz="2800" dirty="0"/>
              <a:t>Simplifies logistics</a:t>
            </a:r>
          </a:p>
          <a:p>
            <a:pPr lvl="1"/>
            <a:r>
              <a:rPr lang="en-US" sz="2800" dirty="0"/>
              <a:t>Provides equipment and instrumentation to improve the quality and continuity and completeness of sediment transport</a:t>
            </a:r>
          </a:p>
        </p:txBody>
      </p:sp>
      <p:pic>
        <p:nvPicPr>
          <p:cNvPr id="4" name="Picture 3">
            <a:extLst>
              <a:ext uri="{FF2B5EF4-FFF2-40B4-BE49-F238E27FC236}">
                <a16:creationId xmlns:a16="http://schemas.microsoft.com/office/drawing/2014/main" id="{19E10E82-4448-4D29-AFD3-390D5F0858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2400" y="2173100"/>
            <a:ext cx="5581174" cy="3541899"/>
          </a:xfrm>
          <a:prstGeom prst="rect">
            <a:avLst/>
          </a:prstGeom>
        </p:spPr>
      </p:pic>
    </p:spTree>
    <p:extLst>
      <p:ext uri="{BB962C8B-B14F-4D97-AF65-F5344CB8AC3E}">
        <p14:creationId xmlns:p14="http://schemas.microsoft.com/office/powerpoint/2010/main" val="1332631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9859-053A-4849-A9DE-C90C01AC496B}"/>
              </a:ext>
            </a:extLst>
          </p:cNvPr>
          <p:cNvSpPr>
            <a:spLocks noGrp="1"/>
          </p:cNvSpPr>
          <p:nvPr>
            <p:ph type="title"/>
          </p:nvPr>
        </p:nvSpPr>
        <p:spPr>
          <a:xfrm>
            <a:off x="457200" y="274638"/>
            <a:ext cx="8534400" cy="1143000"/>
          </a:xfrm>
        </p:spPr>
        <p:txBody>
          <a:bodyPr>
            <a:normAutofit fontScale="90000"/>
          </a:bodyPr>
          <a:lstStyle/>
          <a:p>
            <a:r>
              <a:rPr lang="en-US" dirty="0"/>
              <a:t>The ultimate marriage of </a:t>
            </a:r>
            <a:r>
              <a:rPr lang="en-US" i="1" dirty="0"/>
              <a:t>real-time</a:t>
            </a:r>
            <a:r>
              <a:rPr lang="en-US" dirty="0"/>
              <a:t> streamflow </a:t>
            </a:r>
            <a:r>
              <a:rPr lang="en-US" i="1" dirty="0"/>
              <a:t>and</a:t>
            </a:r>
            <a:r>
              <a:rPr lang="en-US" dirty="0"/>
              <a:t> sediment monitoring</a:t>
            </a:r>
          </a:p>
        </p:txBody>
      </p:sp>
      <p:pic>
        <p:nvPicPr>
          <p:cNvPr id="4" name="Content Placeholder 3">
            <a:extLst>
              <a:ext uri="{FF2B5EF4-FFF2-40B4-BE49-F238E27FC236}">
                <a16:creationId xmlns:a16="http://schemas.microsoft.com/office/drawing/2014/main" id="{EC6DF049-2A26-43B1-9CC9-DD7F22153CDE}"/>
              </a:ext>
            </a:extLst>
          </p:cNvPr>
          <p:cNvPicPr>
            <a:picLocks noGrp="1" noChangeAspect="1"/>
          </p:cNvPicPr>
          <p:nvPr>
            <p:ph idx="1"/>
          </p:nvPr>
        </p:nvPicPr>
        <p:blipFill>
          <a:blip r:embed="rId2"/>
          <a:stretch>
            <a:fillRect/>
          </a:stretch>
        </p:blipFill>
        <p:spPr>
          <a:xfrm>
            <a:off x="1023093" y="1720584"/>
            <a:ext cx="7097813" cy="3787775"/>
          </a:xfrm>
          <a:prstGeom prst="rect">
            <a:avLst/>
          </a:prstGeom>
        </p:spPr>
      </p:pic>
      <p:pic>
        <p:nvPicPr>
          <p:cNvPr id="5" name="Picture 4">
            <a:extLst>
              <a:ext uri="{FF2B5EF4-FFF2-40B4-BE49-F238E27FC236}">
                <a16:creationId xmlns:a16="http://schemas.microsoft.com/office/drawing/2014/main" id="{B9DA87F6-40BF-44B7-9491-CC9D95CC2BF8}"/>
              </a:ext>
            </a:extLst>
          </p:cNvPr>
          <p:cNvPicPr>
            <a:picLocks noChangeAspect="1"/>
          </p:cNvPicPr>
          <p:nvPr/>
        </p:nvPicPr>
        <p:blipFill>
          <a:blip r:embed="rId3"/>
          <a:stretch>
            <a:fillRect/>
          </a:stretch>
        </p:blipFill>
        <p:spPr>
          <a:xfrm>
            <a:off x="2667000" y="5653622"/>
            <a:ext cx="3886200" cy="1153048"/>
          </a:xfrm>
          <a:prstGeom prst="rect">
            <a:avLst/>
          </a:prstGeom>
        </p:spPr>
      </p:pic>
      <p:pic>
        <p:nvPicPr>
          <p:cNvPr id="6" name="Picture 5">
            <a:extLst>
              <a:ext uri="{FF2B5EF4-FFF2-40B4-BE49-F238E27FC236}">
                <a16:creationId xmlns:a16="http://schemas.microsoft.com/office/drawing/2014/main" id="{6B8B841C-82C3-4B37-9FC6-1DCEA2083528}"/>
              </a:ext>
            </a:extLst>
          </p:cNvPr>
          <p:cNvPicPr>
            <a:picLocks noChangeAspect="1"/>
          </p:cNvPicPr>
          <p:nvPr/>
        </p:nvPicPr>
        <p:blipFill>
          <a:blip r:embed="rId4"/>
          <a:stretch>
            <a:fillRect/>
          </a:stretch>
        </p:blipFill>
        <p:spPr>
          <a:xfrm>
            <a:off x="1023092" y="1575321"/>
            <a:ext cx="7097813" cy="312679"/>
          </a:xfrm>
          <a:prstGeom prst="rect">
            <a:avLst/>
          </a:prstGeom>
        </p:spPr>
      </p:pic>
    </p:spTree>
    <p:extLst>
      <p:ext uri="{BB962C8B-B14F-4D97-AF65-F5344CB8AC3E}">
        <p14:creationId xmlns:p14="http://schemas.microsoft.com/office/powerpoint/2010/main" val="1422810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pubs.usgs.gov/circ/c1050/fig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04637" y="1322363"/>
            <a:ext cx="2782163" cy="35684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135147"/>
            <a:ext cx="8305800" cy="1143000"/>
          </a:xfrm>
        </p:spPr>
        <p:txBody>
          <a:bodyPr/>
          <a:lstStyle/>
          <a:p>
            <a:r>
              <a:rPr lang="en-US" dirty="0">
                <a:solidFill>
                  <a:srgbClr val="FFFF00"/>
                </a:solidFill>
              </a:rPr>
              <a:t>USGS and streamflow</a:t>
            </a:r>
          </a:p>
        </p:txBody>
      </p:sp>
      <p:sp>
        <p:nvSpPr>
          <p:cNvPr id="3" name="Content Placeholder 2"/>
          <p:cNvSpPr>
            <a:spLocks noGrp="1"/>
          </p:cNvSpPr>
          <p:nvPr>
            <p:ph idx="1"/>
          </p:nvPr>
        </p:nvSpPr>
        <p:spPr>
          <a:xfrm>
            <a:off x="98351" y="1278147"/>
            <a:ext cx="5921449" cy="5063610"/>
          </a:xfrm>
        </p:spPr>
        <p:txBody>
          <a:bodyPr>
            <a:noAutofit/>
          </a:bodyPr>
          <a:lstStyle/>
          <a:p>
            <a:pPr>
              <a:buFont typeface="Wingdings" panose="05000000000000000000" pitchFamily="2" charset="2"/>
              <a:buChar char="§"/>
            </a:pPr>
            <a:r>
              <a:rPr lang="en-US" sz="2600" dirty="0"/>
              <a:t>1860s-70s: development of west</a:t>
            </a:r>
          </a:p>
          <a:p>
            <a:pPr>
              <a:buFont typeface="Wingdings" panose="05000000000000000000" pitchFamily="2" charset="2"/>
              <a:buChar char="§"/>
            </a:pPr>
            <a:r>
              <a:rPr lang="en-US" sz="2600" dirty="0"/>
              <a:t>A “USGS” proposed to survey geologic &amp; economic resources</a:t>
            </a:r>
          </a:p>
          <a:p>
            <a:pPr>
              <a:buFont typeface="Wingdings" panose="05000000000000000000" pitchFamily="2" charset="2"/>
              <a:buChar char="§"/>
            </a:pPr>
            <a:r>
              <a:rPr lang="en-US" sz="2600" dirty="0">
                <a:solidFill>
                  <a:srgbClr val="FFFF00"/>
                </a:solidFill>
              </a:rPr>
              <a:t>Powell recognized water was most valuable resource; needed inventory</a:t>
            </a:r>
          </a:p>
          <a:p>
            <a:pPr>
              <a:buFont typeface="Wingdings" panose="05000000000000000000" pitchFamily="2" charset="2"/>
              <a:buChar char="§"/>
            </a:pPr>
            <a:r>
              <a:rPr lang="en-US" sz="2600" dirty="0">
                <a:solidFill>
                  <a:srgbClr val="FFFF00"/>
                </a:solidFill>
              </a:rPr>
              <a:t>1</a:t>
            </a:r>
            <a:r>
              <a:rPr lang="en-US" sz="2600" baseline="30000" dirty="0">
                <a:solidFill>
                  <a:srgbClr val="FFFF00"/>
                </a:solidFill>
              </a:rPr>
              <a:t>st</a:t>
            </a:r>
            <a:r>
              <a:rPr lang="en-US" sz="2600" dirty="0">
                <a:solidFill>
                  <a:srgbClr val="FFFF00"/>
                </a:solidFill>
              </a:rPr>
              <a:t> USGS </a:t>
            </a:r>
            <a:r>
              <a:rPr lang="en-US" sz="2600" dirty="0" err="1">
                <a:solidFill>
                  <a:srgbClr val="FFFF00"/>
                </a:solidFill>
              </a:rPr>
              <a:t>streamgage</a:t>
            </a:r>
            <a:r>
              <a:rPr lang="en-US" sz="2600" dirty="0">
                <a:solidFill>
                  <a:srgbClr val="FFFF00"/>
                </a:solidFill>
              </a:rPr>
              <a:t> in </a:t>
            </a:r>
            <a:r>
              <a:rPr lang="en-US" sz="2600" dirty="0" err="1">
                <a:solidFill>
                  <a:srgbClr val="FFFF00"/>
                </a:solidFill>
              </a:rPr>
              <a:t>Embudo</a:t>
            </a:r>
            <a:r>
              <a:rPr lang="en-US" sz="2600" dirty="0">
                <a:solidFill>
                  <a:srgbClr val="FFFF00"/>
                </a:solidFill>
              </a:rPr>
              <a:t>, NM in 1889</a:t>
            </a:r>
          </a:p>
          <a:p>
            <a:pPr>
              <a:buFont typeface="Wingdings" panose="05000000000000000000" pitchFamily="2" charset="2"/>
              <a:buChar char="§"/>
            </a:pPr>
            <a:r>
              <a:rPr lang="en-US" sz="2600" dirty="0">
                <a:solidFill>
                  <a:srgbClr val="FFFF00"/>
                </a:solidFill>
              </a:rPr>
              <a:t>Established training center for engineers in art of </a:t>
            </a:r>
            <a:r>
              <a:rPr lang="en-US" sz="2600" dirty="0" err="1">
                <a:solidFill>
                  <a:srgbClr val="FFFF00"/>
                </a:solidFill>
              </a:rPr>
              <a:t>streamgaging</a:t>
            </a:r>
            <a:endParaRPr lang="en-US" sz="2600" dirty="0">
              <a:solidFill>
                <a:srgbClr val="FFFF00"/>
              </a:solidFill>
            </a:endParaRPr>
          </a:p>
        </p:txBody>
      </p:sp>
      <p:sp>
        <p:nvSpPr>
          <p:cNvPr id="4" name="Rectangle 3"/>
          <p:cNvSpPr/>
          <p:nvPr/>
        </p:nvSpPr>
        <p:spPr>
          <a:xfrm>
            <a:off x="6199224" y="4865739"/>
            <a:ext cx="2667000" cy="646331"/>
          </a:xfrm>
          <a:prstGeom prst="rect">
            <a:avLst/>
          </a:prstGeom>
        </p:spPr>
        <p:txBody>
          <a:bodyPr wrap="square">
            <a:spAutoFit/>
          </a:bodyPr>
          <a:lstStyle/>
          <a:p>
            <a:r>
              <a:rPr lang="en-US" sz="1800" dirty="0"/>
              <a:t>John Wesley Powell </a:t>
            </a:r>
          </a:p>
          <a:p>
            <a:r>
              <a:rPr lang="en-US" dirty="0"/>
              <a:t>Director of USGS</a:t>
            </a:r>
            <a:endParaRPr lang="en-US" sz="1800" dirty="0"/>
          </a:p>
        </p:txBody>
      </p:sp>
      <p:pic>
        <p:nvPicPr>
          <p:cNvPr id="6" name="Picture 5">
            <a:extLst>
              <a:ext uri="{FF2B5EF4-FFF2-40B4-BE49-F238E27FC236}">
                <a16:creationId xmlns:a16="http://schemas.microsoft.com/office/drawing/2014/main" id="{6B119630-5D22-425B-A253-6C5DF9FBEF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7400" y="5715000"/>
            <a:ext cx="2209800" cy="1549859"/>
          </a:xfrm>
          <a:prstGeom prst="rect">
            <a:avLst/>
          </a:prstGeom>
        </p:spPr>
      </p:pic>
    </p:spTree>
    <p:extLst>
      <p:ext uri="{BB962C8B-B14F-4D97-AF65-F5344CB8AC3E}">
        <p14:creationId xmlns:p14="http://schemas.microsoft.com/office/powerpoint/2010/main" val="2963030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2236-21F1-4F71-9EA0-6DB1FECF71B6}"/>
              </a:ext>
            </a:extLst>
          </p:cNvPr>
          <p:cNvSpPr>
            <a:spLocks noGrp="1"/>
          </p:cNvSpPr>
          <p:nvPr>
            <p:ph type="title"/>
          </p:nvPr>
        </p:nvSpPr>
        <p:spPr>
          <a:xfrm>
            <a:off x="228600" y="183087"/>
            <a:ext cx="8763000" cy="1143000"/>
          </a:xfrm>
        </p:spPr>
        <p:txBody>
          <a:bodyPr>
            <a:normAutofit fontScale="90000"/>
          </a:bodyPr>
          <a:lstStyle/>
          <a:p>
            <a:r>
              <a:rPr lang="en-US" dirty="0"/>
              <a:t>State entities using sediment data, </a:t>
            </a:r>
            <a:br>
              <a:rPr lang="en-US" dirty="0"/>
            </a:br>
            <a:r>
              <a:rPr lang="en-US" dirty="0">
                <a:solidFill>
                  <a:schemeClr val="tx1"/>
                </a:solidFill>
              </a:rPr>
              <a:t>or benefit from understanding </a:t>
            </a:r>
          </a:p>
        </p:txBody>
      </p:sp>
      <p:sp>
        <p:nvSpPr>
          <p:cNvPr id="3" name="Content Placeholder 2">
            <a:extLst>
              <a:ext uri="{FF2B5EF4-FFF2-40B4-BE49-F238E27FC236}">
                <a16:creationId xmlns:a16="http://schemas.microsoft.com/office/drawing/2014/main" id="{9D2F60E8-73D8-4F26-B888-9A52DFC15FF1}"/>
              </a:ext>
            </a:extLst>
          </p:cNvPr>
          <p:cNvSpPr>
            <a:spLocks noGrp="1"/>
          </p:cNvSpPr>
          <p:nvPr>
            <p:ph idx="1"/>
          </p:nvPr>
        </p:nvSpPr>
        <p:spPr>
          <a:xfrm>
            <a:off x="457200" y="1600200"/>
            <a:ext cx="8534400" cy="4305272"/>
          </a:xfrm>
        </p:spPr>
        <p:txBody>
          <a:bodyPr numCol="2">
            <a:normAutofit fontScale="92500"/>
          </a:bodyPr>
          <a:lstStyle/>
          <a:p>
            <a:r>
              <a:rPr lang="en-US" dirty="0">
                <a:solidFill>
                  <a:srgbClr val="FFC000"/>
                </a:solidFill>
              </a:rPr>
              <a:t>DNR</a:t>
            </a:r>
          </a:p>
          <a:p>
            <a:r>
              <a:rPr lang="en-US" dirty="0">
                <a:solidFill>
                  <a:srgbClr val="FFC000"/>
                </a:solidFill>
              </a:rPr>
              <a:t>MPCA</a:t>
            </a:r>
          </a:p>
          <a:p>
            <a:r>
              <a:rPr lang="en-US" dirty="0"/>
              <a:t>DOT</a:t>
            </a:r>
          </a:p>
          <a:p>
            <a:r>
              <a:rPr lang="en-US" dirty="0"/>
              <a:t>HSEM</a:t>
            </a:r>
          </a:p>
          <a:p>
            <a:r>
              <a:rPr lang="en-US" dirty="0"/>
              <a:t>BWSR </a:t>
            </a:r>
          </a:p>
          <a:p>
            <a:r>
              <a:rPr lang="en-US" dirty="0"/>
              <a:t>MDA</a:t>
            </a:r>
          </a:p>
          <a:p>
            <a:r>
              <a:rPr lang="en-US" dirty="0"/>
              <a:t>MDH</a:t>
            </a:r>
          </a:p>
          <a:p>
            <a:r>
              <a:rPr lang="en-US" dirty="0"/>
              <a:t>EQB</a:t>
            </a:r>
          </a:p>
          <a:p>
            <a:r>
              <a:rPr lang="en-US" dirty="0"/>
              <a:t>Commerce Dept</a:t>
            </a:r>
          </a:p>
          <a:p>
            <a:r>
              <a:rPr lang="en-US" dirty="0"/>
              <a:t>MN Geological Survey</a:t>
            </a:r>
            <a:endParaRPr lang="en-US" sz="2600" dirty="0"/>
          </a:p>
          <a:p>
            <a:r>
              <a:rPr lang="en-US" dirty="0"/>
              <a:t>Met Council Environmental Services</a:t>
            </a:r>
            <a:endParaRPr lang="en-US" sz="2600" dirty="0"/>
          </a:p>
          <a:p>
            <a:r>
              <a:rPr lang="en-US" dirty="0"/>
              <a:t>University of MN, MNSCU </a:t>
            </a:r>
          </a:p>
          <a:p>
            <a:r>
              <a:rPr lang="en-US" dirty="0"/>
              <a:t>Science Museum of MN</a:t>
            </a:r>
          </a:p>
          <a:p>
            <a:r>
              <a:rPr lang="en-US" dirty="0"/>
              <a:t>Tourism</a:t>
            </a:r>
          </a:p>
          <a:p>
            <a:endParaRPr lang="en-US" dirty="0"/>
          </a:p>
          <a:p>
            <a:endParaRPr lang="en-US" dirty="0"/>
          </a:p>
        </p:txBody>
      </p:sp>
      <p:sp>
        <p:nvSpPr>
          <p:cNvPr id="4" name="TextBox 3">
            <a:extLst>
              <a:ext uri="{FF2B5EF4-FFF2-40B4-BE49-F238E27FC236}">
                <a16:creationId xmlns:a16="http://schemas.microsoft.com/office/drawing/2014/main" id="{CDF920DA-7303-4B9E-AC17-80BECD63D9A8}"/>
              </a:ext>
            </a:extLst>
          </p:cNvPr>
          <p:cNvSpPr txBox="1"/>
          <p:nvPr/>
        </p:nvSpPr>
        <p:spPr>
          <a:xfrm>
            <a:off x="152400" y="5905472"/>
            <a:ext cx="6128601" cy="830997"/>
          </a:xfrm>
          <a:prstGeom prst="rect">
            <a:avLst/>
          </a:prstGeom>
          <a:noFill/>
        </p:spPr>
        <p:txBody>
          <a:bodyPr wrap="none" rtlCol="0">
            <a:spAutoFit/>
          </a:bodyPr>
          <a:lstStyle/>
          <a:p>
            <a:r>
              <a:rPr lang="en-US" sz="2000" dirty="0">
                <a:solidFill>
                  <a:srgbClr val="FFC000"/>
                </a:solidFill>
              </a:rPr>
              <a:t>Directly fund sediment studies, currently or recently</a:t>
            </a:r>
          </a:p>
          <a:p>
            <a:endParaRPr lang="en-US" sz="1400" dirty="0"/>
          </a:p>
          <a:p>
            <a:r>
              <a:rPr lang="en-US" sz="1400" dirty="0"/>
              <a:t>*USGS doesn’t always know who uses our data, only those who contact us</a:t>
            </a:r>
          </a:p>
        </p:txBody>
      </p:sp>
    </p:spTree>
    <p:extLst>
      <p:ext uri="{BB962C8B-B14F-4D97-AF65-F5344CB8AC3E}">
        <p14:creationId xmlns:p14="http://schemas.microsoft.com/office/powerpoint/2010/main" val="3167004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EE2C01-1A9B-4840-BA97-D3327A8092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18435" name="TextBox 8"/>
          <p:cNvSpPr txBox="1">
            <a:spLocks noChangeArrowheads="1"/>
          </p:cNvSpPr>
          <p:nvPr/>
        </p:nvSpPr>
        <p:spPr bwMode="auto">
          <a:xfrm>
            <a:off x="0" y="17526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ctr"/>
            <a:r>
              <a:rPr lang="en-US" i="1">
                <a:solidFill>
                  <a:schemeClr val="bg1"/>
                </a:solidFill>
              </a:rPr>
              <a:t>Questions?</a:t>
            </a:r>
          </a:p>
        </p:txBody>
      </p:sp>
      <p:sp>
        <p:nvSpPr>
          <p:cNvPr id="4" name="TextBox 3">
            <a:extLst>
              <a:ext uri="{FF2B5EF4-FFF2-40B4-BE49-F238E27FC236}">
                <a16:creationId xmlns:a16="http://schemas.microsoft.com/office/drawing/2014/main" id="{08991D56-53BF-4C35-9382-015C510CB406}"/>
              </a:ext>
            </a:extLst>
          </p:cNvPr>
          <p:cNvSpPr txBox="1"/>
          <p:nvPr/>
        </p:nvSpPr>
        <p:spPr>
          <a:xfrm>
            <a:off x="1066800" y="6324600"/>
            <a:ext cx="6314549" cy="369332"/>
          </a:xfrm>
          <a:prstGeom prst="rect">
            <a:avLst/>
          </a:prstGeom>
          <a:noFill/>
        </p:spPr>
        <p:txBody>
          <a:bodyPr wrap="none" rtlCol="0">
            <a:spAutoFit/>
          </a:bodyPr>
          <a:lstStyle/>
          <a:p>
            <a:r>
              <a:rPr lang="en-US" dirty="0">
                <a:solidFill>
                  <a:schemeClr val="bg1"/>
                </a:solidFill>
              </a:rPr>
              <a:t>Whirlpool in floodplain flow at Minnesota River near Jordan</a:t>
            </a:r>
          </a:p>
        </p:txBody>
      </p:sp>
    </p:spTree>
    <p:extLst>
      <p:ext uri="{BB962C8B-B14F-4D97-AF65-F5344CB8AC3E}">
        <p14:creationId xmlns:p14="http://schemas.microsoft.com/office/powerpoint/2010/main" val="846788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549"/>
            <a:ext cx="8291331" cy="1143000"/>
          </a:xfrm>
        </p:spPr>
        <p:txBody>
          <a:bodyPr>
            <a:normAutofit fontScale="90000"/>
          </a:bodyPr>
          <a:lstStyle/>
          <a:p>
            <a:r>
              <a:rPr lang="en-US" dirty="0"/>
              <a:t>Sediment monitoring more recent</a:t>
            </a:r>
          </a:p>
        </p:txBody>
      </p:sp>
      <p:sp>
        <p:nvSpPr>
          <p:cNvPr id="3" name="Content Placeholder 2"/>
          <p:cNvSpPr>
            <a:spLocks noGrp="1"/>
          </p:cNvSpPr>
          <p:nvPr>
            <p:ph idx="1"/>
          </p:nvPr>
        </p:nvSpPr>
        <p:spPr>
          <a:xfrm>
            <a:off x="92745" y="1070485"/>
            <a:ext cx="6040520" cy="5292210"/>
          </a:xfrm>
        </p:spPr>
        <p:txBody>
          <a:bodyPr>
            <a:normAutofit/>
          </a:bodyPr>
          <a:lstStyle/>
          <a:p>
            <a:r>
              <a:rPr lang="en-US" sz="2400" dirty="0"/>
              <a:t>Design of large reservoirs for irrigation, hydropower, flood control:</a:t>
            </a:r>
          </a:p>
          <a:p>
            <a:pPr lvl="2"/>
            <a:r>
              <a:rPr lang="en-US" sz="1800" dirty="0">
                <a:solidFill>
                  <a:srgbClr val="FFFF00"/>
                </a:solidFill>
              </a:rPr>
              <a:t>Life of reservoirs due to sediment deposition</a:t>
            </a:r>
          </a:p>
          <a:p>
            <a:pPr lvl="2"/>
            <a:r>
              <a:rPr lang="en-US" sz="1800" dirty="0">
                <a:solidFill>
                  <a:srgbClr val="FFFF00"/>
                </a:solidFill>
              </a:rPr>
              <a:t>Streamflow and sediment load</a:t>
            </a:r>
          </a:p>
          <a:p>
            <a:pPr lvl="2"/>
            <a:r>
              <a:rPr lang="en-US" sz="1800" dirty="0">
                <a:solidFill>
                  <a:srgbClr val="FFFF00"/>
                </a:solidFill>
              </a:rPr>
              <a:t>Sediment sites in MN reflected that demand</a:t>
            </a:r>
          </a:p>
          <a:p>
            <a:r>
              <a:rPr lang="en-US" sz="2400" dirty="0"/>
              <a:t>Fed. Interagency Sediment Project developed standard methods &amp; samplers. </a:t>
            </a:r>
          </a:p>
          <a:p>
            <a:r>
              <a:rPr lang="en-US" sz="2400" dirty="0"/>
              <a:t>Much of development and testing done at </a:t>
            </a:r>
            <a:r>
              <a:rPr lang="en-US" sz="2400" dirty="0">
                <a:solidFill>
                  <a:srgbClr val="FFFF00"/>
                </a:solidFill>
              </a:rPr>
              <a:t>St Anthony Falls Laboratory, MN</a:t>
            </a:r>
          </a:p>
          <a:p>
            <a:pPr lvl="1"/>
            <a:endParaRPr lang="en-US" sz="2000" dirty="0">
              <a:solidFill>
                <a:srgbClr val="FFFF00"/>
              </a:solidFill>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b="18342"/>
          <a:stretch/>
        </p:blipFill>
        <p:spPr>
          <a:xfrm>
            <a:off x="6781800" y="978737"/>
            <a:ext cx="2270241" cy="2283528"/>
          </a:xfrm>
          <a:prstGeom prst="rect">
            <a:avLst/>
          </a:prstGeom>
        </p:spPr>
      </p:pic>
      <p:pic>
        <p:nvPicPr>
          <p:cNvPr id="4" name="Picture 3">
            <a:extLst>
              <a:ext uri="{FF2B5EF4-FFF2-40B4-BE49-F238E27FC236}">
                <a16:creationId xmlns:a16="http://schemas.microsoft.com/office/drawing/2014/main" id="{DCFE72DA-6193-466A-BB41-895B5065BF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9278" y="5463788"/>
            <a:ext cx="4312763" cy="1394212"/>
          </a:xfrm>
          <a:prstGeom prst="rect">
            <a:avLst/>
          </a:prstGeom>
        </p:spPr>
      </p:pic>
      <p:pic>
        <p:nvPicPr>
          <p:cNvPr id="12" name="Picture 11">
            <a:extLst>
              <a:ext uri="{FF2B5EF4-FFF2-40B4-BE49-F238E27FC236}">
                <a16:creationId xmlns:a16="http://schemas.microsoft.com/office/drawing/2014/main" id="{C4642930-E709-4AF7-91A9-9407AAEC0E5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70528" y="2749937"/>
            <a:ext cx="2270241" cy="2713851"/>
          </a:xfrm>
          <a:prstGeom prst="rect">
            <a:avLst/>
          </a:prstGeom>
        </p:spPr>
      </p:pic>
      <p:sp>
        <p:nvSpPr>
          <p:cNvPr id="13" name="TextBox 12">
            <a:extLst>
              <a:ext uri="{FF2B5EF4-FFF2-40B4-BE49-F238E27FC236}">
                <a16:creationId xmlns:a16="http://schemas.microsoft.com/office/drawing/2014/main" id="{51D81583-5751-47B9-A18C-8C95C0AFD147}"/>
              </a:ext>
            </a:extLst>
          </p:cNvPr>
          <p:cNvSpPr txBox="1"/>
          <p:nvPr/>
        </p:nvSpPr>
        <p:spPr>
          <a:xfrm>
            <a:off x="6265454" y="3716590"/>
            <a:ext cx="1880387" cy="307777"/>
          </a:xfrm>
          <a:prstGeom prst="rect">
            <a:avLst/>
          </a:prstGeom>
          <a:noFill/>
        </p:spPr>
        <p:txBody>
          <a:bodyPr wrap="none" rtlCol="0">
            <a:spAutoFit/>
          </a:bodyPr>
          <a:lstStyle/>
          <a:p>
            <a:r>
              <a:rPr lang="en-US" sz="1400" dirty="0"/>
              <a:t>SAFL Director Straub</a:t>
            </a:r>
          </a:p>
        </p:txBody>
      </p:sp>
      <p:graphicFrame>
        <p:nvGraphicFramePr>
          <p:cNvPr id="14" name="Content Placeholder 5">
            <a:extLst>
              <a:ext uri="{FF2B5EF4-FFF2-40B4-BE49-F238E27FC236}">
                <a16:creationId xmlns:a16="http://schemas.microsoft.com/office/drawing/2014/main" id="{8FD93E42-9F09-4C96-B10A-CBFE53A98E1A}"/>
              </a:ext>
            </a:extLst>
          </p:cNvPr>
          <p:cNvGraphicFramePr>
            <a:graphicFrameLocks noChangeAspect="1"/>
          </p:cNvGraphicFramePr>
          <p:nvPr>
            <p:extLst>
              <p:ext uri="{D42A27DB-BD31-4B8C-83A1-F6EECF244321}">
                <p14:modId xmlns:p14="http://schemas.microsoft.com/office/powerpoint/2010/main" val="1785678495"/>
              </p:ext>
            </p:extLst>
          </p:nvPr>
        </p:nvGraphicFramePr>
        <p:xfrm>
          <a:off x="914400" y="5124705"/>
          <a:ext cx="2472234" cy="1733295"/>
        </p:xfrm>
        <a:graphic>
          <a:graphicData uri="http://schemas.openxmlformats.org/presentationml/2006/ole">
            <mc:AlternateContent xmlns:mc="http://schemas.openxmlformats.org/markup-compatibility/2006">
              <mc:Choice xmlns:v="urn:schemas-microsoft-com:vml" Requires="v">
                <p:oleObj spid="_x0000_s44059" name="Worksheet" r:id="rId7" imgW="11792081" imgH="8267670" progId="Excel.Sheet.8">
                  <p:embed/>
                </p:oleObj>
              </mc:Choice>
              <mc:Fallback>
                <p:oleObj name="Worksheet" r:id="rId7" imgW="11792081" imgH="8267670" progId="Excel.Sheet.8">
                  <p:embed/>
                  <p:pic>
                    <p:nvPicPr>
                      <p:cNvPr id="6" name="Content Placeholder 5"/>
                      <p:cNvPicPr>
                        <a:picLocks noChangeAspect="1" noChangeArrowheads="1"/>
                      </p:cNvPicPr>
                      <p:nvPr/>
                    </p:nvPicPr>
                    <p:blipFill>
                      <a:blip r:embed="rId8"/>
                      <a:srcRect/>
                      <a:stretch>
                        <a:fillRect/>
                      </a:stretch>
                    </p:blipFill>
                    <p:spPr bwMode="auto">
                      <a:xfrm>
                        <a:off x="914400" y="5124705"/>
                        <a:ext cx="2472234" cy="1733295"/>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111426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7"/>
            <a:ext cx="8229600" cy="1143000"/>
          </a:xfrm>
        </p:spPr>
        <p:txBody>
          <a:bodyPr/>
          <a:lstStyle/>
          <a:p>
            <a:r>
              <a:rPr lang="en-US" dirty="0"/>
              <a:t>What the USGS does</a:t>
            </a:r>
          </a:p>
        </p:txBody>
      </p:sp>
      <p:sp>
        <p:nvSpPr>
          <p:cNvPr id="3" name="Content Placeholder 2"/>
          <p:cNvSpPr>
            <a:spLocks noGrp="1"/>
          </p:cNvSpPr>
          <p:nvPr>
            <p:ph idx="1"/>
          </p:nvPr>
        </p:nvSpPr>
        <p:spPr>
          <a:xfrm>
            <a:off x="228600" y="1143000"/>
            <a:ext cx="8458200" cy="4525963"/>
          </a:xfrm>
        </p:spPr>
        <p:txBody>
          <a:bodyPr>
            <a:noAutofit/>
          </a:bodyPr>
          <a:lstStyle/>
          <a:p>
            <a:r>
              <a:rPr lang="en-US" sz="3600" dirty="0"/>
              <a:t>An </a:t>
            </a:r>
            <a:r>
              <a:rPr lang="en-US" sz="3600" dirty="0">
                <a:solidFill>
                  <a:srgbClr val="FFFF00"/>
                </a:solidFill>
              </a:rPr>
              <a:t>independent </a:t>
            </a:r>
            <a:r>
              <a:rPr lang="en-US" sz="3600" dirty="0"/>
              <a:t>science agency that </a:t>
            </a:r>
            <a:r>
              <a:rPr lang="en-US" sz="3600" dirty="0">
                <a:solidFill>
                  <a:srgbClr val="FFFF00"/>
                </a:solidFill>
              </a:rPr>
              <a:t>collects, monitors, analyzes, and provides scientific understanding</a:t>
            </a:r>
            <a:r>
              <a:rPr lang="en-US" sz="3600" dirty="0"/>
              <a:t> about natural resources and natural hazard conditions. </a:t>
            </a:r>
          </a:p>
          <a:p>
            <a:r>
              <a:rPr lang="en-US" sz="3600" dirty="0"/>
              <a:t>Value of USGS to Nation rests on its ability </a:t>
            </a:r>
            <a:r>
              <a:rPr lang="en-US" sz="3600" dirty="0">
                <a:solidFill>
                  <a:srgbClr val="FFFF00"/>
                </a:solidFill>
              </a:rPr>
              <a:t>to carry out studies on a national scale and to sustain long-term monitoring and assessment </a:t>
            </a:r>
            <a:r>
              <a:rPr lang="en-US" sz="3600" dirty="0"/>
              <a:t>of resources and hazards. </a:t>
            </a:r>
          </a:p>
        </p:txBody>
      </p:sp>
    </p:spTree>
    <p:extLst>
      <p:ext uri="{BB962C8B-B14F-4D97-AF65-F5344CB8AC3E}">
        <p14:creationId xmlns:p14="http://schemas.microsoft.com/office/powerpoint/2010/main" val="243463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084" y="2694646"/>
            <a:ext cx="1807617" cy="2340864"/>
          </a:xfrm>
          <a:prstGeom prst="rect">
            <a:avLst/>
          </a:prstGeom>
          <a:ln>
            <a:solidFill>
              <a:schemeClr val="bg1"/>
            </a:solidFill>
          </a:ln>
        </p:spPr>
      </p:pic>
      <p:pic>
        <p:nvPicPr>
          <p:cNvPr id="4" name="Picture 3">
            <a:extLst>
              <a:ext uri="{FF2B5EF4-FFF2-40B4-BE49-F238E27FC236}">
                <a16:creationId xmlns:a16="http://schemas.microsoft.com/office/drawing/2014/main" id="{4C2BC2B5-7F5C-46FD-AE54-BE90AADDBCB4}"/>
              </a:ext>
            </a:extLst>
          </p:cNvPr>
          <p:cNvPicPr>
            <a:picLocks noChangeAspect="1"/>
          </p:cNvPicPr>
          <p:nvPr/>
        </p:nvPicPr>
        <p:blipFill>
          <a:blip r:embed="rId4"/>
          <a:stretch>
            <a:fillRect/>
          </a:stretch>
        </p:blipFill>
        <p:spPr>
          <a:xfrm>
            <a:off x="353809" y="5957417"/>
            <a:ext cx="3524250" cy="885825"/>
          </a:xfrm>
          <a:prstGeom prst="rect">
            <a:avLst/>
          </a:prstGeom>
          <a:ln>
            <a:solidFill>
              <a:schemeClr val="bg1"/>
            </a:solidFill>
          </a:ln>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86402" y="3918944"/>
            <a:ext cx="1874280" cy="2212178"/>
          </a:xfrm>
          <a:prstGeom prst="rect">
            <a:avLst/>
          </a:prstGeom>
          <a:ln>
            <a:solidFill>
              <a:schemeClr val="bg1"/>
            </a:solidFill>
          </a:ln>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42634" y="2531463"/>
            <a:ext cx="2977200" cy="3622766"/>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29115" y="3734906"/>
            <a:ext cx="2447826" cy="1727230"/>
          </a:xfrm>
          <a:prstGeom prst="rect">
            <a:avLst/>
          </a:prstGeom>
          <a:ln>
            <a:solidFill>
              <a:schemeClr val="bg1"/>
            </a:solidFill>
          </a:ln>
        </p:spPr>
      </p:pic>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18774" y="2903413"/>
            <a:ext cx="1964310" cy="2260216"/>
          </a:xfrm>
          <a:prstGeom prst="rect">
            <a:avLst/>
          </a:prstGeom>
          <a:ln>
            <a:solidFill>
              <a:schemeClr val="bg1"/>
            </a:solidFill>
          </a:ln>
        </p:spPr>
      </p:pic>
      <p:sp>
        <p:nvSpPr>
          <p:cNvPr id="2" name="Title 1"/>
          <p:cNvSpPr>
            <a:spLocks noGrp="1"/>
          </p:cNvSpPr>
          <p:nvPr>
            <p:ph type="title"/>
          </p:nvPr>
        </p:nvSpPr>
        <p:spPr>
          <a:xfrm>
            <a:off x="817304" y="202554"/>
            <a:ext cx="7772400" cy="457200"/>
          </a:xfrm>
        </p:spPr>
        <p:txBody>
          <a:bodyPr>
            <a:noAutofit/>
          </a:bodyPr>
          <a:lstStyle/>
          <a:p>
            <a:r>
              <a:rPr lang="en-US" sz="3200" dirty="0">
                <a:latin typeface="+mj-lt"/>
              </a:rPr>
              <a:t>USGS Water Science Centers</a:t>
            </a:r>
          </a:p>
        </p:txBody>
      </p:sp>
      <p:sp>
        <p:nvSpPr>
          <p:cNvPr id="3" name="Content Placeholder 2"/>
          <p:cNvSpPr>
            <a:spLocks noGrp="1"/>
          </p:cNvSpPr>
          <p:nvPr>
            <p:ph idx="1"/>
          </p:nvPr>
        </p:nvSpPr>
        <p:spPr>
          <a:xfrm>
            <a:off x="124166" y="846028"/>
            <a:ext cx="8849750" cy="1877328"/>
          </a:xfrm>
        </p:spPr>
        <p:txBody>
          <a:bodyPr>
            <a:normAutofit/>
          </a:bodyPr>
          <a:lstStyle/>
          <a:p>
            <a:r>
              <a:rPr lang="en-US" sz="2400" dirty="0">
                <a:latin typeface="+mj-lt"/>
              </a:rPr>
              <a:t>Maintain scientific relevance by collaborating with our stakeholders and cooperators</a:t>
            </a:r>
          </a:p>
          <a:p>
            <a:r>
              <a:rPr lang="en-US" sz="2400" dirty="0">
                <a:latin typeface="+mj-lt"/>
              </a:rPr>
              <a:t>Align cooperator science needs, management, and strategic plans with USGS science priorities</a:t>
            </a:r>
          </a:p>
        </p:txBody>
      </p:sp>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1974" y="4998222"/>
            <a:ext cx="717489" cy="932371"/>
          </a:xfrm>
          <a:prstGeom prst="rect">
            <a:avLst/>
          </a:prstGeom>
          <a:ln>
            <a:solidFill>
              <a:schemeClr val="bg1"/>
            </a:solidFill>
          </a:ln>
        </p:spPr>
      </p:pic>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932153" y="5529068"/>
            <a:ext cx="1117432" cy="856698"/>
          </a:xfrm>
          <a:prstGeom prst="rect">
            <a:avLst/>
          </a:prstGeom>
          <a:ln>
            <a:solidFill>
              <a:schemeClr val="bg1"/>
            </a:solidFill>
          </a:ln>
        </p:spPr>
      </p:pic>
      <p:pic>
        <p:nvPicPr>
          <p:cNvPr id="15" name="Pictur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66728" y="2838880"/>
            <a:ext cx="1053377" cy="1069178"/>
          </a:xfrm>
          <a:prstGeom prst="rect">
            <a:avLst/>
          </a:prstGeom>
        </p:spPr>
      </p:pic>
      <p:pic>
        <p:nvPicPr>
          <p:cNvPr id="22" name="Picture 2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903760" y="2667567"/>
            <a:ext cx="953571" cy="675000"/>
          </a:xfrm>
          <a:prstGeom prst="rect">
            <a:avLst/>
          </a:prstGeom>
          <a:ln>
            <a:solidFill>
              <a:schemeClr val="bg1"/>
            </a:solidFill>
          </a:ln>
        </p:spPr>
      </p:pic>
      <p:pic>
        <p:nvPicPr>
          <p:cNvPr id="6" name="Picture 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404035" y="4427174"/>
            <a:ext cx="1500496" cy="1958592"/>
          </a:xfrm>
          <a:prstGeom prst="rect">
            <a:avLst/>
          </a:prstGeom>
          <a:ln>
            <a:solidFill>
              <a:schemeClr val="bg1"/>
            </a:solidFill>
          </a:ln>
        </p:spPr>
      </p:pic>
      <p:pic>
        <p:nvPicPr>
          <p:cNvPr id="19" name="Picture 18"/>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3997838" y="5493851"/>
            <a:ext cx="1411333" cy="505728"/>
          </a:xfrm>
          <a:prstGeom prst="rect">
            <a:avLst/>
          </a:prstGeom>
          <a:ln>
            <a:solidFill>
              <a:schemeClr val="bg1"/>
            </a:solidFill>
          </a:ln>
        </p:spPr>
      </p:pic>
      <p:pic>
        <p:nvPicPr>
          <p:cNvPr id="7" name="Picture 6">
            <a:extLst>
              <a:ext uri="{FF2B5EF4-FFF2-40B4-BE49-F238E27FC236}">
                <a16:creationId xmlns:a16="http://schemas.microsoft.com/office/drawing/2014/main" id="{381379CD-9418-412F-BDA2-6B0DB4C87DE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631643" y="3050006"/>
            <a:ext cx="3486371" cy="653185"/>
          </a:xfrm>
          <a:prstGeom prst="rect">
            <a:avLst/>
          </a:prstGeom>
          <a:ln>
            <a:solidFill>
              <a:schemeClr val="bg1"/>
            </a:solidFill>
          </a:ln>
        </p:spPr>
      </p:pic>
      <p:pic>
        <p:nvPicPr>
          <p:cNvPr id="21" name="Picture 20"/>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753365" y="2701531"/>
            <a:ext cx="775771" cy="922641"/>
          </a:xfrm>
          <a:prstGeom prst="rect">
            <a:avLst/>
          </a:prstGeom>
          <a:ln>
            <a:solidFill>
              <a:schemeClr val="bg1"/>
            </a:solidFill>
          </a:ln>
        </p:spPr>
      </p:pic>
    </p:spTree>
    <p:extLst>
      <p:ext uri="{BB962C8B-B14F-4D97-AF65-F5344CB8AC3E}">
        <p14:creationId xmlns:p14="http://schemas.microsoft.com/office/powerpoint/2010/main" val="418019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78" y="135668"/>
            <a:ext cx="8229600" cy="1143000"/>
          </a:xfrm>
        </p:spPr>
        <p:txBody>
          <a:bodyPr>
            <a:normAutofit/>
          </a:bodyPr>
          <a:lstStyle/>
          <a:p>
            <a:r>
              <a:rPr lang="en-US" dirty="0">
                <a:latin typeface="+mj-lt"/>
              </a:rPr>
              <a:t>Hydrologic Monitoring</a:t>
            </a:r>
          </a:p>
        </p:txBody>
      </p:sp>
      <p:sp>
        <p:nvSpPr>
          <p:cNvPr id="3" name="Content Placeholder 2"/>
          <p:cNvSpPr>
            <a:spLocks noGrp="1"/>
          </p:cNvSpPr>
          <p:nvPr>
            <p:ph idx="1"/>
          </p:nvPr>
        </p:nvSpPr>
        <p:spPr>
          <a:xfrm>
            <a:off x="228600" y="1078783"/>
            <a:ext cx="8676500" cy="1152080"/>
          </a:xfrm>
        </p:spPr>
        <p:txBody>
          <a:bodyPr>
            <a:normAutofit fontScale="92500"/>
          </a:bodyPr>
          <a:lstStyle/>
          <a:p>
            <a:pPr marL="0" indent="0" algn="ctr">
              <a:buNone/>
            </a:pPr>
            <a:r>
              <a:rPr lang="en-US" dirty="0">
                <a:latin typeface="+mj-lt"/>
              </a:rPr>
              <a:t>Collecting data that are accurate, reliable, unbiased, consistent &amp; timely is the foundation of everything we do.</a:t>
            </a:r>
          </a:p>
          <a:p>
            <a:endParaRPr lang="en-US" dirty="0">
              <a:latin typeface="+mj-lt"/>
            </a:endParaRPr>
          </a:p>
        </p:txBody>
      </p:sp>
      <p:grpSp>
        <p:nvGrpSpPr>
          <p:cNvPr id="37" name="Group 36"/>
          <p:cNvGrpSpPr/>
          <p:nvPr/>
        </p:nvGrpSpPr>
        <p:grpSpPr>
          <a:xfrm>
            <a:off x="-72870" y="2153357"/>
            <a:ext cx="9159613" cy="4704643"/>
            <a:chOff x="-3072" y="2057400"/>
            <a:chExt cx="9159613" cy="4704643"/>
          </a:xfrm>
        </p:grpSpPr>
        <p:grpSp>
          <p:nvGrpSpPr>
            <p:cNvPr id="25" name="Group 24"/>
            <p:cNvGrpSpPr/>
            <p:nvPr/>
          </p:nvGrpSpPr>
          <p:grpSpPr>
            <a:xfrm>
              <a:off x="2307628" y="5410201"/>
              <a:ext cx="1355454" cy="1065103"/>
              <a:chOff x="112754" y="3470122"/>
              <a:chExt cx="1308781" cy="995488"/>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754" y="3470122"/>
                <a:ext cx="1308781" cy="806133"/>
              </a:xfrm>
              <a:prstGeom prst="rect">
                <a:avLst/>
              </a:prstGeom>
            </p:spPr>
          </p:pic>
          <p:sp>
            <p:nvSpPr>
              <p:cNvPr id="15" name="TextBox 14"/>
              <p:cNvSpPr txBox="1"/>
              <p:nvPr/>
            </p:nvSpPr>
            <p:spPr>
              <a:xfrm>
                <a:off x="267649" y="4235482"/>
                <a:ext cx="1060557" cy="230128"/>
              </a:xfrm>
              <a:prstGeom prst="rect">
                <a:avLst/>
              </a:prstGeom>
              <a:noFill/>
            </p:spPr>
            <p:txBody>
              <a:bodyPr wrap="none" rtlCol="0">
                <a:spAutoFit/>
              </a:bodyPr>
              <a:lstStyle/>
              <a:p>
                <a:r>
                  <a:rPr lang="en-US" sz="1000" dirty="0"/>
                  <a:t>Flood frequency</a:t>
                </a:r>
              </a:p>
            </p:txBody>
          </p:sp>
        </p:grpSp>
        <p:grpSp>
          <p:nvGrpSpPr>
            <p:cNvPr id="29" name="Group 28"/>
            <p:cNvGrpSpPr/>
            <p:nvPr/>
          </p:nvGrpSpPr>
          <p:grpSpPr>
            <a:xfrm>
              <a:off x="381000" y="2477145"/>
              <a:ext cx="1374094" cy="1468036"/>
              <a:chOff x="381000" y="2477145"/>
              <a:chExt cx="1374094" cy="1468036"/>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981" y="2477145"/>
                <a:ext cx="967640" cy="1281536"/>
              </a:xfrm>
              <a:prstGeom prst="rect">
                <a:avLst/>
              </a:prstGeom>
            </p:spPr>
          </p:pic>
          <p:sp>
            <p:nvSpPr>
              <p:cNvPr id="16" name="TextBox 15"/>
              <p:cNvSpPr txBox="1"/>
              <p:nvPr/>
            </p:nvSpPr>
            <p:spPr>
              <a:xfrm>
                <a:off x="381000" y="3698960"/>
                <a:ext cx="1374094" cy="246221"/>
              </a:xfrm>
              <a:prstGeom prst="rect">
                <a:avLst/>
              </a:prstGeom>
              <a:noFill/>
            </p:spPr>
            <p:txBody>
              <a:bodyPr wrap="none" rtlCol="0">
                <a:spAutoFit/>
              </a:bodyPr>
              <a:lstStyle/>
              <a:p>
                <a:r>
                  <a:rPr lang="en-US" sz="1000" dirty="0"/>
                  <a:t>Flood documentation</a:t>
                </a:r>
              </a:p>
            </p:txBody>
          </p:sp>
        </p:grpSp>
        <p:grpSp>
          <p:nvGrpSpPr>
            <p:cNvPr id="34" name="Group 33"/>
            <p:cNvGrpSpPr/>
            <p:nvPr/>
          </p:nvGrpSpPr>
          <p:grpSpPr>
            <a:xfrm>
              <a:off x="-3072" y="4055810"/>
              <a:ext cx="3164649" cy="1262564"/>
              <a:chOff x="-5679" y="4508236"/>
              <a:chExt cx="3055679" cy="1180043"/>
            </a:xfrm>
          </p:grpSpPr>
          <p:grpSp>
            <p:nvGrpSpPr>
              <p:cNvPr id="33" name="Group 32"/>
              <p:cNvGrpSpPr/>
              <p:nvPr/>
            </p:nvGrpSpPr>
            <p:grpSpPr>
              <a:xfrm>
                <a:off x="70863" y="4508236"/>
                <a:ext cx="2898731" cy="948267"/>
                <a:chOff x="88520" y="4508236"/>
                <a:chExt cx="2898731" cy="948267"/>
              </a:xfrm>
            </p:grpSpPr>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4105" y="4508236"/>
                  <a:ext cx="1343146" cy="948267"/>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520" y="4508236"/>
                  <a:ext cx="1572492" cy="948267"/>
                </a:xfrm>
                <a:prstGeom prst="rect">
                  <a:avLst/>
                </a:prstGeom>
              </p:spPr>
            </p:pic>
          </p:grpSp>
          <p:sp>
            <p:nvSpPr>
              <p:cNvPr id="17" name="TextBox 16"/>
              <p:cNvSpPr txBox="1"/>
              <p:nvPr/>
            </p:nvSpPr>
            <p:spPr>
              <a:xfrm>
                <a:off x="-5679" y="5458151"/>
                <a:ext cx="3055679" cy="230128"/>
              </a:xfrm>
              <a:prstGeom prst="rect">
                <a:avLst/>
              </a:prstGeom>
              <a:noFill/>
            </p:spPr>
            <p:txBody>
              <a:bodyPr wrap="none" rtlCol="0">
                <a:spAutoFit/>
              </a:bodyPr>
              <a:lstStyle/>
              <a:p>
                <a:r>
                  <a:rPr lang="en-US" sz="1000" dirty="0"/>
                  <a:t>Flood forecast support and flood-inundation mapping</a:t>
                </a:r>
              </a:p>
            </p:txBody>
          </p:sp>
        </p:grpSp>
        <p:grpSp>
          <p:nvGrpSpPr>
            <p:cNvPr id="32" name="Group 31"/>
            <p:cNvGrpSpPr/>
            <p:nvPr/>
          </p:nvGrpSpPr>
          <p:grpSpPr>
            <a:xfrm>
              <a:off x="3764346" y="5389297"/>
              <a:ext cx="1975222" cy="1372746"/>
              <a:chOff x="1307429" y="5613304"/>
              <a:chExt cx="1907207" cy="1283022"/>
            </a:xfrm>
          </p:grpSpPr>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76238" y="5613304"/>
                <a:ext cx="1520189" cy="995362"/>
              </a:xfrm>
              <a:prstGeom prst="rect">
                <a:avLst/>
              </a:prstGeom>
            </p:spPr>
          </p:pic>
          <p:sp>
            <p:nvSpPr>
              <p:cNvPr id="18" name="TextBox 17"/>
              <p:cNvSpPr txBox="1"/>
              <p:nvPr/>
            </p:nvSpPr>
            <p:spPr>
              <a:xfrm>
                <a:off x="1307429" y="6608666"/>
                <a:ext cx="1907207" cy="287660"/>
              </a:xfrm>
              <a:prstGeom prst="rect">
                <a:avLst/>
              </a:prstGeom>
              <a:noFill/>
            </p:spPr>
            <p:txBody>
              <a:bodyPr wrap="none" rtlCol="0">
                <a:spAutoFit/>
              </a:bodyPr>
              <a:lstStyle/>
              <a:p>
                <a:r>
                  <a:rPr lang="en-US" sz="1400" dirty="0">
                    <a:solidFill>
                      <a:srgbClr val="FFC000"/>
                    </a:solidFill>
                  </a:rPr>
                  <a:t>Sediment and </a:t>
                </a:r>
                <a:r>
                  <a:rPr lang="en-US" sz="1400" dirty="0" err="1">
                    <a:solidFill>
                      <a:srgbClr val="FFC000"/>
                    </a:solidFill>
                  </a:rPr>
                  <a:t>bedload</a:t>
                </a:r>
                <a:endParaRPr lang="en-US" sz="1400" dirty="0">
                  <a:solidFill>
                    <a:srgbClr val="FFC000"/>
                  </a:solidFill>
                </a:endParaRPr>
              </a:p>
            </p:txBody>
          </p:sp>
        </p:grpSp>
        <p:grpSp>
          <p:nvGrpSpPr>
            <p:cNvPr id="31" name="Group 30"/>
            <p:cNvGrpSpPr/>
            <p:nvPr/>
          </p:nvGrpSpPr>
          <p:grpSpPr>
            <a:xfrm>
              <a:off x="5829750" y="2286000"/>
              <a:ext cx="2563522" cy="1347731"/>
              <a:chOff x="3094358" y="5664200"/>
              <a:chExt cx="2475251" cy="1259644"/>
            </a:xfrm>
          </p:grpSpPr>
          <p:pic>
            <p:nvPicPr>
              <p:cNvPr id="7" name="Pictur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35895" y="5664200"/>
                <a:ext cx="2334760" cy="995362"/>
              </a:xfrm>
              <a:prstGeom prst="rect">
                <a:avLst/>
              </a:prstGeom>
            </p:spPr>
          </p:pic>
          <p:sp>
            <p:nvSpPr>
              <p:cNvPr id="19" name="TextBox 18"/>
              <p:cNvSpPr txBox="1"/>
              <p:nvPr/>
            </p:nvSpPr>
            <p:spPr>
              <a:xfrm>
                <a:off x="3094358" y="6693716"/>
                <a:ext cx="2475251" cy="230128"/>
              </a:xfrm>
              <a:prstGeom prst="rect">
                <a:avLst/>
              </a:prstGeom>
              <a:noFill/>
            </p:spPr>
            <p:txBody>
              <a:bodyPr wrap="none" rtlCol="0">
                <a:spAutoFit/>
              </a:bodyPr>
              <a:lstStyle/>
              <a:p>
                <a:r>
                  <a:rPr lang="en-US" sz="1000" dirty="0"/>
                  <a:t>Trends in floods………………and low flow</a:t>
                </a:r>
              </a:p>
            </p:txBody>
          </p:sp>
        </p:grpSp>
        <p:grpSp>
          <p:nvGrpSpPr>
            <p:cNvPr id="30" name="Group 29"/>
            <p:cNvGrpSpPr/>
            <p:nvPr/>
          </p:nvGrpSpPr>
          <p:grpSpPr>
            <a:xfrm>
              <a:off x="1693277" y="2133603"/>
              <a:ext cx="1491114" cy="1767136"/>
              <a:chOff x="5884758" y="5171179"/>
              <a:chExt cx="1439770" cy="1651635"/>
            </a:xfrm>
          </p:grpSpPr>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58244" y="5171179"/>
                <a:ext cx="1266953" cy="1392442"/>
              </a:xfrm>
              <a:prstGeom prst="rect">
                <a:avLst/>
              </a:prstGeom>
            </p:spPr>
          </p:pic>
          <p:sp>
            <p:nvSpPr>
              <p:cNvPr id="20" name="TextBox 19"/>
              <p:cNvSpPr txBox="1"/>
              <p:nvPr/>
            </p:nvSpPr>
            <p:spPr>
              <a:xfrm>
                <a:off x="5884758" y="6592686"/>
                <a:ext cx="1439770" cy="230128"/>
              </a:xfrm>
              <a:prstGeom prst="rect">
                <a:avLst/>
              </a:prstGeom>
              <a:noFill/>
            </p:spPr>
            <p:txBody>
              <a:bodyPr wrap="none" rtlCol="0">
                <a:spAutoFit/>
              </a:bodyPr>
              <a:lstStyle/>
              <a:p>
                <a:r>
                  <a:rPr lang="en-US" sz="1000" dirty="0"/>
                  <a:t>GW Recharge analysis</a:t>
                </a:r>
              </a:p>
            </p:txBody>
          </p:sp>
        </p:grpSp>
        <p:grpSp>
          <p:nvGrpSpPr>
            <p:cNvPr id="40" name="Group 39"/>
            <p:cNvGrpSpPr/>
            <p:nvPr/>
          </p:nvGrpSpPr>
          <p:grpSpPr>
            <a:xfrm>
              <a:off x="5867400" y="3710508"/>
              <a:ext cx="1628263" cy="1487190"/>
              <a:chOff x="5920619" y="3753392"/>
              <a:chExt cx="1628263" cy="1487190"/>
            </a:xfrm>
          </p:grpSpPr>
          <p:pic>
            <p:nvPicPr>
              <p:cNvPr id="11" name="Picture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920619" y="3753392"/>
                <a:ext cx="1628263" cy="1259806"/>
              </a:xfrm>
              <a:prstGeom prst="rect">
                <a:avLst/>
              </a:prstGeom>
            </p:spPr>
          </p:pic>
          <p:sp>
            <p:nvSpPr>
              <p:cNvPr id="21" name="TextBox 20"/>
              <p:cNvSpPr txBox="1"/>
              <p:nvPr/>
            </p:nvSpPr>
            <p:spPr>
              <a:xfrm>
                <a:off x="6298791" y="4994361"/>
                <a:ext cx="930063" cy="246221"/>
              </a:xfrm>
              <a:prstGeom prst="rect">
                <a:avLst/>
              </a:prstGeom>
              <a:noFill/>
            </p:spPr>
            <p:txBody>
              <a:bodyPr wrap="none" rtlCol="0">
                <a:spAutoFit/>
              </a:bodyPr>
              <a:lstStyle/>
              <a:p>
                <a:r>
                  <a:rPr lang="en-US" sz="1000" dirty="0"/>
                  <a:t>Water supply</a:t>
                </a:r>
              </a:p>
            </p:txBody>
          </p:sp>
        </p:grpSp>
        <p:grpSp>
          <p:nvGrpSpPr>
            <p:cNvPr id="28" name="Group 27"/>
            <p:cNvGrpSpPr/>
            <p:nvPr/>
          </p:nvGrpSpPr>
          <p:grpSpPr>
            <a:xfrm>
              <a:off x="7687869" y="3654515"/>
              <a:ext cx="1468672" cy="2133805"/>
              <a:chOff x="7481113" y="2348160"/>
              <a:chExt cx="1418100" cy="1994339"/>
            </a:xfrm>
          </p:grpSpPr>
          <p:pic>
            <p:nvPicPr>
              <p:cNvPr id="14" name="Picture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17568" y="2348160"/>
                <a:ext cx="1259506" cy="1771180"/>
              </a:xfrm>
              <a:prstGeom prst="rect">
                <a:avLst/>
              </a:prstGeom>
            </p:spPr>
          </p:pic>
          <p:sp>
            <p:nvSpPr>
              <p:cNvPr id="22" name="TextBox 21"/>
              <p:cNvSpPr txBox="1"/>
              <p:nvPr/>
            </p:nvSpPr>
            <p:spPr>
              <a:xfrm>
                <a:off x="7481113" y="4112371"/>
                <a:ext cx="1418100" cy="230128"/>
              </a:xfrm>
              <a:prstGeom prst="rect">
                <a:avLst/>
              </a:prstGeom>
              <a:noFill/>
            </p:spPr>
            <p:txBody>
              <a:bodyPr wrap="none" rtlCol="0">
                <a:spAutoFit/>
              </a:bodyPr>
              <a:lstStyle/>
              <a:p>
                <a:r>
                  <a:rPr lang="en-US" sz="1000" dirty="0"/>
                  <a:t>Hydropower regulation</a:t>
                </a:r>
              </a:p>
            </p:txBody>
          </p:sp>
        </p:grpSp>
        <p:grpSp>
          <p:nvGrpSpPr>
            <p:cNvPr id="35" name="Group 34"/>
            <p:cNvGrpSpPr/>
            <p:nvPr/>
          </p:nvGrpSpPr>
          <p:grpSpPr>
            <a:xfrm>
              <a:off x="391919" y="5404871"/>
              <a:ext cx="1781257" cy="826311"/>
              <a:chOff x="391919" y="5404871"/>
              <a:chExt cx="1781257" cy="826311"/>
            </a:xfrm>
          </p:grpSpPr>
          <p:pic>
            <p:nvPicPr>
              <p:cNvPr id="13" name="Picture 1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56178" y="5404871"/>
                <a:ext cx="1536963" cy="618467"/>
              </a:xfrm>
              <a:prstGeom prst="rect">
                <a:avLst/>
              </a:prstGeom>
            </p:spPr>
          </p:pic>
          <p:sp>
            <p:nvSpPr>
              <p:cNvPr id="23" name="TextBox 22"/>
              <p:cNvSpPr txBox="1"/>
              <p:nvPr/>
            </p:nvSpPr>
            <p:spPr>
              <a:xfrm>
                <a:off x="391919" y="5984961"/>
                <a:ext cx="1781257" cy="246221"/>
              </a:xfrm>
              <a:prstGeom prst="rect">
                <a:avLst/>
              </a:prstGeom>
              <a:noFill/>
            </p:spPr>
            <p:txBody>
              <a:bodyPr wrap="none" rtlCol="0">
                <a:spAutoFit/>
              </a:bodyPr>
              <a:lstStyle/>
              <a:p>
                <a:r>
                  <a:rPr lang="en-US" sz="1000" dirty="0"/>
                  <a:t>Low-flow frequency analysis</a:t>
                </a:r>
              </a:p>
            </p:txBody>
          </p:sp>
        </p:grpSp>
        <p:grpSp>
          <p:nvGrpSpPr>
            <p:cNvPr id="36" name="Group 35"/>
            <p:cNvGrpSpPr/>
            <p:nvPr/>
          </p:nvGrpSpPr>
          <p:grpSpPr>
            <a:xfrm>
              <a:off x="3161577" y="2057400"/>
              <a:ext cx="2754279" cy="3268268"/>
              <a:chOff x="3153076" y="2534439"/>
              <a:chExt cx="2659441" cy="3054653"/>
            </a:xfrm>
          </p:grpSpPr>
          <p:pic>
            <p:nvPicPr>
              <p:cNvPr id="4" name="Picture 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248711" y="2534439"/>
                <a:ext cx="2369800" cy="2737927"/>
              </a:xfrm>
              <a:prstGeom prst="rect">
                <a:avLst/>
              </a:prstGeom>
            </p:spPr>
            <p:style>
              <a:lnRef idx="2">
                <a:schemeClr val="dk1"/>
              </a:lnRef>
              <a:fillRef idx="1">
                <a:schemeClr val="lt1"/>
              </a:fillRef>
              <a:effectRef idx="0">
                <a:schemeClr val="dk1"/>
              </a:effectRef>
              <a:fontRef idx="minor">
                <a:schemeClr val="dk1"/>
              </a:fontRef>
            </p:style>
          </p:pic>
          <p:sp>
            <p:nvSpPr>
              <p:cNvPr id="24" name="TextBox 23"/>
              <p:cNvSpPr txBox="1"/>
              <p:nvPr/>
            </p:nvSpPr>
            <p:spPr>
              <a:xfrm>
                <a:off x="3153076" y="5301431"/>
                <a:ext cx="2659441" cy="287661"/>
              </a:xfrm>
              <a:prstGeom prst="rect">
                <a:avLst/>
              </a:prstGeom>
              <a:noFill/>
            </p:spPr>
            <p:txBody>
              <a:bodyPr wrap="none" rtlCol="0">
                <a:spAutoFit/>
              </a:bodyPr>
              <a:lstStyle/>
              <a:p>
                <a:r>
                  <a:rPr lang="en-US" sz="1400" dirty="0">
                    <a:solidFill>
                      <a:srgbClr val="FFC000"/>
                    </a:solidFill>
                  </a:rPr>
                  <a:t>USGS MN </a:t>
                </a:r>
                <a:r>
                  <a:rPr lang="en-US" sz="1400" dirty="0" err="1">
                    <a:solidFill>
                      <a:srgbClr val="FFC000"/>
                    </a:solidFill>
                  </a:rPr>
                  <a:t>Streamgage</a:t>
                </a:r>
                <a:r>
                  <a:rPr lang="en-US" sz="1400" dirty="0">
                    <a:solidFill>
                      <a:srgbClr val="FFC000"/>
                    </a:solidFill>
                  </a:rPr>
                  <a:t> Network</a:t>
                </a:r>
              </a:p>
            </p:txBody>
          </p:sp>
        </p:grpSp>
        <p:pic>
          <p:nvPicPr>
            <p:cNvPr id="38" name="Picture 3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964294" y="5351245"/>
              <a:ext cx="1350906" cy="1125755"/>
            </a:xfrm>
            <a:prstGeom prst="rect">
              <a:avLst/>
            </a:prstGeom>
          </p:spPr>
        </p:pic>
        <p:sp>
          <p:nvSpPr>
            <p:cNvPr id="39" name="TextBox 38"/>
            <p:cNvSpPr txBox="1"/>
            <p:nvPr/>
          </p:nvSpPr>
          <p:spPr>
            <a:xfrm>
              <a:off x="6185135" y="6479859"/>
              <a:ext cx="958917" cy="246221"/>
            </a:xfrm>
            <a:prstGeom prst="rect">
              <a:avLst/>
            </a:prstGeom>
            <a:noFill/>
          </p:spPr>
          <p:txBody>
            <a:bodyPr wrap="none" rtlCol="0">
              <a:spAutoFit/>
            </a:bodyPr>
            <a:lstStyle/>
            <a:p>
              <a:r>
                <a:rPr lang="en-US" sz="1000" dirty="0"/>
                <a:t>Water Quality</a:t>
              </a:r>
            </a:p>
          </p:txBody>
        </p:sp>
      </p:grpSp>
    </p:spTree>
    <p:extLst>
      <p:ext uri="{BB962C8B-B14F-4D97-AF65-F5344CB8AC3E}">
        <p14:creationId xmlns:p14="http://schemas.microsoft.com/office/powerpoint/2010/main" val="1852529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5867400" y="1981200"/>
            <a:ext cx="3124200" cy="4114800"/>
          </a:xfrm>
        </p:spPr>
        <p:txBody>
          <a:bodyPr/>
          <a:lstStyle/>
          <a:p>
            <a:pPr algn="l"/>
            <a:r>
              <a:rPr lang="en-US" sz="2800" b="1" dirty="0">
                <a:solidFill>
                  <a:schemeClr val="tx1"/>
                </a:solidFill>
              </a:rPr>
              <a:t>How high? </a:t>
            </a:r>
            <a:r>
              <a:rPr lang="en-US" sz="2800" dirty="0">
                <a:solidFill>
                  <a:schemeClr val="tx1"/>
                </a:solidFill>
              </a:rPr>
              <a:t>Low?</a:t>
            </a:r>
            <a:r>
              <a:rPr lang="en-US" sz="2800" b="1" dirty="0">
                <a:solidFill>
                  <a:schemeClr val="tx1"/>
                </a:solidFill>
              </a:rPr>
              <a:t/>
            </a:r>
            <a:br>
              <a:rPr lang="en-US" sz="2800" b="1" dirty="0">
                <a:solidFill>
                  <a:schemeClr val="tx1"/>
                </a:solidFill>
              </a:rPr>
            </a:br>
            <a:r>
              <a:rPr lang="en-US" sz="2800" b="1" dirty="0">
                <a:solidFill>
                  <a:schemeClr val="tx1"/>
                </a:solidFill>
              </a:rPr>
              <a:t/>
            </a:r>
            <a:br>
              <a:rPr lang="en-US" sz="2800" b="1" dirty="0">
                <a:solidFill>
                  <a:schemeClr val="tx1"/>
                </a:solidFill>
              </a:rPr>
            </a:br>
            <a:r>
              <a:rPr lang="en-US" sz="2800" b="1" dirty="0">
                <a:solidFill>
                  <a:schemeClr val="tx1"/>
                </a:solidFill>
              </a:rPr>
              <a:t>How much? </a:t>
            </a:r>
            <a:br>
              <a:rPr lang="en-US" sz="2800" b="1" dirty="0">
                <a:solidFill>
                  <a:schemeClr val="tx1"/>
                </a:solidFill>
              </a:rPr>
            </a:br>
            <a:r>
              <a:rPr lang="en-US" sz="2800" b="1" dirty="0">
                <a:solidFill>
                  <a:schemeClr val="tx1"/>
                </a:solidFill>
              </a:rPr>
              <a:t/>
            </a:r>
            <a:br>
              <a:rPr lang="en-US" sz="2800" b="1" dirty="0">
                <a:solidFill>
                  <a:schemeClr val="tx1"/>
                </a:solidFill>
              </a:rPr>
            </a:br>
            <a:r>
              <a:rPr lang="en-US" sz="2800" b="1" dirty="0">
                <a:solidFill>
                  <a:schemeClr val="tx1"/>
                </a:solidFill>
              </a:rPr>
              <a:t>When? </a:t>
            </a:r>
            <a:br>
              <a:rPr lang="en-US" sz="2800" b="1" dirty="0">
                <a:solidFill>
                  <a:schemeClr val="tx1"/>
                </a:solidFill>
              </a:rPr>
            </a:br>
            <a:r>
              <a:rPr lang="en-US" sz="2800" b="1" dirty="0">
                <a:solidFill>
                  <a:schemeClr val="tx1"/>
                </a:solidFill>
              </a:rPr>
              <a:t/>
            </a:r>
            <a:br>
              <a:rPr lang="en-US" sz="2800" b="1" dirty="0">
                <a:solidFill>
                  <a:schemeClr val="tx1"/>
                </a:solidFill>
              </a:rPr>
            </a:br>
            <a:r>
              <a:rPr lang="en-US" sz="2800" b="1" dirty="0">
                <a:solidFill>
                  <a:schemeClr val="tx1"/>
                </a:solidFill>
              </a:rPr>
              <a:t>How frequent?</a:t>
            </a:r>
            <a:br>
              <a:rPr lang="en-US" sz="2800" b="1" dirty="0">
                <a:solidFill>
                  <a:schemeClr val="tx1"/>
                </a:solidFill>
              </a:rPr>
            </a:br>
            <a:r>
              <a:rPr lang="en-US" sz="2800" b="1" dirty="0">
                <a:solidFill>
                  <a:schemeClr val="tx1"/>
                </a:solidFill>
              </a:rPr>
              <a:t/>
            </a:r>
            <a:br>
              <a:rPr lang="en-US" sz="2800" b="1" dirty="0">
                <a:solidFill>
                  <a:schemeClr val="tx1"/>
                </a:solidFill>
              </a:rPr>
            </a:br>
            <a:r>
              <a:rPr lang="en-US" sz="2800" b="1" dirty="0">
                <a:solidFill>
                  <a:schemeClr val="tx1"/>
                </a:solidFill>
              </a:rPr>
              <a:t>Trends?</a:t>
            </a:r>
          </a:p>
        </p:txBody>
      </p:sp>
      <p:graphicFrame>
        <p:nvGraphicFramePr>
          <p:cNvPr id="184323" name="Object 3"/>
          <p:cNvGraphicFramePr>
            <a:graphicFrameLocks noChangeAspect="1"/>
          </p:cNvGraphicFramePr>
          <p:nvPr/>
        </p:nvGraphicFramePr>
        <p:xfrm>
          <a:off x="228600" y="2209800"/>
          <a:ext cx="5410200" cy="3771900"/>
        </p:xfrm>
        <a:graphic>
          <a:graphicData uri="http://schemas.openxmlformats.org/presentationml/2006/ole">
            <mc:AlternateContent xmlns:mc="http://schemas.openxmlformats.org/markup-compatibility/2006">
              <mc:Choice xmlns:v="urn:schemas-microsoft-com:vml" Requires="v">
                <p:oleObj spid="_x0000_s42052" name="Photo Editor Photo" r:id="rId4" imgW="5800000" imgH="3790476" progId="">
                  <p:embed/>
                </p:oleObj>
              </mc:Choice>
              <mc:Fallback>
                <p:oleObj name="Photo Editor Photo" r:id="rId4" imgW="5800000" imgH="379047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09800"/>
                        <a:ext cx="54102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24" name="Rectangle 4"/>
          <p:cNvSpPr>
            <a:spLocks noChangeArrowheads="1"/>
          </p:cNvSpPr>
          <p:nvPr/>
        </p:nvSpPr>
        <p:spPr bwMode="auto">
          <a:xfrm>
            <a:off x="304800" y="228600"/>
            <a:ext cx="6314549" cy="1569660"/>
          </a:xfrm>
          <a:prstGeom prst="rect">
            <a:avLst/>
          </a:prstGeom>
          <a:noFill/>
          <a:ln w="12700">
            <a:noFill/>
            <a:miter lim="800000"/>
            <a:headEnd/>
            <a:tailEnd/>
          </a:ln>
          <a:effectLst/>
        </p:spPr>
        <p:txBody>
          <a:bodyPr wrap="none">
            <a:spAutoFit/>
          </a:bodyPr>
          <a:lstStyle/>
          <a:p>
            <a:r>
              <a:rPr lang="en-US" sz="4800" dirty="0">
                <a:solidFill>
                  <a:schemeClr val="tx2"/>
                </a:solidFill>
                <a:latin typeface="+mj-lt"/>
                <a:ea typeface="+mj-ea"/>
                <a:cs typeface="+mj-cs"/>
              </a:rPr>
              <a:t>Streamflow Monitoring</a:t>
            </a:r>
          </a:p>
          <a:p>
            <a:r>
              <a:rPr lang="en-US" sz="4800" dirty="0">
                <a:solidFill>
                  <a:schemeClr val="tx2"/>
                </a:solidFill>
                <a:latin typeface="+mj-lt"/>
                <a:ea typeface="+mj-ea"/>
                <a:cs typeface="+mj-cs"/>
              </a:rPr>
              <a:t> in the USGS</a:t>
            </a:r>
          </a:p>
        </p:txBody>
      </p:sp>
    </p:spTree>
    <p:extLst>
      <p:ext uri="{BB962C8B-B14F-4D97-AF65-F5344CB8AC3E}">
        <p14:creationId xmlns:p14="http://schemas.microsoft.com/office/powerpoint/2010/main" val="8286013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Streamgaging</a:t>
            </a:r>
            <a:r>
              <a:rPr lang="en-US" dirty="0"/>
              <a:t> Is a Partnership</a:t>
            </a:r>
          </a:p>
        </p:txBody>
      </p:sp>
      <p:sp>
        <p:nvSpPr>
          <p:cNvPr id="3" name="Content Placeholder 2"/>
          <p:cNvSpPr>
            <a:spLocks noGrp="1"/>
          </p:cNvSpPr>
          <p:nvPr>
            <p:ph idx="1"/>
          </p:nvPr>
        </p:nvSpPr>
        <p:spPr>
          <a:xfrm>
            <a:off x="190500" y="1378616"/>
            <a:ext cx="8763000" cy="5029200"/>
          </a:xfrm>
        </p:spPr>
        <p:txBody>
          <a:bodyPr>
            <a:normAutofit fontScale="92500" lnSpcReduction="20000"/>
          </a:bodyPr>
          <a:lstStyle/>
          <a:p>
            <a:r>
              <a:rPr lang="en-US" sz="3500" dirty="0">
                <a:latin typeface="Arial" pitchFamily="34" charset="0"/>
                <a:cs typeface="Arial" pitchFamily="34" charset="0"/>
              </a:rPr>
              <a:t>USGS &amp; local partners fund </a:t>
            </a:r>
            <a:r>
              <a:rPr lang="en-US" sz="3500" dirty="0" err="1">
                <a:latin typeface="Arial" pitchFamily="34" charset="0"/>
                <a:cs typeface="Arial" pitchFamily="34" charset="0"/>
              </a:rPr>
              <a:t>streamgages</a:t>
            </a:r>
            <a:endParaRPr lang="en-US" sz="3500" dirty="0">
              <a:latin typeface="Arial" pitchFamily="34" charset="0"/>
              <a:cs typeface="Arial" pitchFamily="34" charset="0"/>
            </a:endParaRPr>
          </a:p>
          <a:p>
            <a:r>
              <a:rPr lang="en-US" sz="3500" dirty="0">
                <a:latin typeface="Arial" pitchFamily="34" charset="0"/>
                <a:cs typeface="Arial" pitchFamily="34" charset="0"/>
              </a:rPr>
              <a:t>USGS: </a:t>
            </a:r>
          </a:p>
          <a:p>
            <a:pPr lvl="1"/>
            <a:r>
              <a:rPr lang="en-US" sz="3200" dirty="0">
                <a:latin typeface="Arial" pitchFamily="34" charset="0"/>
                <a:cs typeface="Arial" pitchFamily="34" charset="0"/>
              </a:rPr>
              <a:t>Operates &amp; maintains gages</a:t>
            </a:r>
          </a:p>
          <a:p>
            <a:pPr lvl="1"/>
            <a:r>
              <a:rPr lang="en-US" sz="3200" dirty="0">
                <a:latin typeface="Arial" pitchFamily="34" charset="0"/>
                <a:cs typeface="Arial" pitchFamily="34" charset="0"/>
              </a:rPr>
              <a:t>Makes field measurements</a:t>
            </a:r>
          </a:p>
          <a:p>
            <a:pPr lvl="1"/>
            <a:r>
              <a:rPr lang="en-US" sz="3200" dirty="0">
                <a:latin typeface="Arial" pitchFamily="34" charset="0"/>
                <a:cs typeface="Arial" pitchFamily="34" charset="0"/>
              </a:rPr>
              <a:t>Processes, QAs, publishes &amp; archives data</a:t>
            </a:r>
          </a:p>
          <a:p>
            <a:pPr lvl="1"/>
            <a:r>
              <a:rPr lang="en-US" sz="3200" dirty="0">
                <a:latin typeface="Arial" pitchFamily="34" charset="0"/>
                <a:cs typeface="Arial" pitchFamily="34" charset="0"/>
              </a:rPr>
              <a:t>Feeds data updates to NWS, COE, </a:t>
            </a:r>
            <a:r>
              <a:rPr lang="en-US" sz="3200" dirty="0" err="1">
                <a:latin typeface="Arial" pitchFamily="34" charset="0"/>
                <a:cs typeface="Arial" pitchFamily="34" charset="0"/>
              </a:rPr>
              <a:t>etc</a:t>
            </a:r>
            <a:endParaRPr lang="en-US" sz="3200" dirty="0">
              <a:latin typeface="Arial" pitchFamily="34" charset="0"/>
              <a:cs typeface="Arial" pitchFamily="34" charset="0"/>
            </a:endParaRPr>
          </a:p>
          <a:p>
            <a:pPr lvl="1"/>
            <a:r>
              <a:rPr lang="en-US" sz="3200" dirty="0">
                <a:latin typeface="Arial" pitchFamily="34" charset="0"/>
                <a:cs typeface="Arial" pitchFamily="34" charset="0"/>
              </a:rPr>
              <a:t>Integrates data into other studies</a:t>
            </a:r>
          </a:p>
          <a:p>
            <a:r>
              <a:rPr lang="en-US" sz="3500" dirty="0">
                <a:latin typeface="Arial" pitchFamily="34" charset="0"/>
                <a:cs typeface="Arial" pitchFamily="34" charset="0"/>
              </a:rPr>
              <a:t>Local partners (&amp; others) use data for their needs</a:t>
            </a:r>
          </a:p>
          <a:p>
            <a:r>
              <a:rPr lang="en-US" sz="3500" dirty="0">
                <a:latin typeface="Arial" pitchFamily="34" charset="0"/>
                <a:cs typeface="Arial" pitchFamily="34" charset="0"/>
              </a:rPr>
              <a:t>NWS uses data for forecasting </a:t>
            </a:r>
          </a:p>
        </p:txBody>
      </p:sp>
    </p:spTree>
    <p:extLst>
      <p:ext uri="{BB962C8B-B14F-4D97-AF65-F5344CB8AC3E}">
        <p14:creationId xmlns:p14="http://schemas.microsoft.com/office/powerpoint/2010/main" val="6799066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6612</TotalTime>
  <Words>2254</Words>
  <Application>Microsoft Office PowerPoint</Application>
  <PresentationFormat>On-screen Show (4:3)</PresentationFormat>
  <Paragraphs>446</Paragraphs>
  <Slides>31</Slides>
  <Notes>26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43" baseType="lpstr">
      <vt:lpstr>Arial</vt:lpstr>
      <vt:lpstr>Arial Narrow</vt:lpstr>
      <vt:lpstr>Book Antiqua</vt:lpstr>
      <vt:lpstr>Calibri</vt:lpstr>
      <vt:lpstr>Lucida Sans</vt:lpstr>
      <vt:lpstr>Wingdings</vt:lpstr>
      <vt:lpstr>Wingdings 2</vt:lpstr>
      <vt:lpstr>Wingdings 3</vt:lpstr>
      <vt:lpstr>Apex</vt:lpstr>
      <vt:lpstr>CorelDRAW</vt:lpstr>
      <vt:lpstr>Worksheet</vt:lpstr>
      <vt:lpstr>Photo Editor Photo</vt:lpstr>
      <vt:lpstr>USGS Streamgaging and Sediment Monitoring in MN</vt:lpstr>
      <vt:lpstr>Presentation Topics</vt:lpstr>
      <vt:lpstr>USGS and streamflow</vt:lpstr>
      <vt:lpstr>Sediment monitoring more recent</vt:lpstr>
      <vt:lpstr>What the USGS does</vt:lpstr>
      <vt:lpstr>USGS Water Science Centers</vt:lpstr>
      <vt:lpstr>Hydrologic Monitoring</vt:lpstr>
      <vt:lpstr>How high? Low?  How much?   When?   How frequent?  Trends?</vt:lpstr>
      <vt:lpstr>Streamgaging Is a Partnership</vt:lpstr>
      <vt:lpstr>USGS Streamgage Network in MN</vt:lpstr>
      <vt:lpstr>Streamgage Funding Sources, MN</vt:lpstr>
      <vt:lpstr>PowerPoint Presentation</vt:lpstr>
      <vt:lpstr>Stilling well streamgage</vt:lpstr>
      <vt:lpstr>Streamgaging Process ~ 1</vt:lpstr>
      <vt:lpstr>Streamgaging Process ~ 2</vt:lpstr>
      <vt:lpstr>Streamgaging Process ~ 3</vt:lpstr>
      <vt:lpstr>Streamgaging Process ~ 4</vt:lpstr>
      <vt:lpstr>Streamgaging Process ~ 5</vt:lpstr>
      <vt:lpstr>Streamgaging Process ~ 6</vt:lpstr>
      <vt:lpstr>Streamgaging Process ~ 7</vt:lpstr>
      <vt:lpstr>USGS and NWS use rating curves in fundamentally different ways! ~ 1</vt:lpstr>
      <vt:lpstr>USGS and NWS use rating curves in fundamentally different ways! ~ 2</vt:lpstr>
      <vt:lpstr>State entities known* to use streamgage data</vt:lpstr>
      <vt:lpstr>Sediment monitoring and streamgages</vt:lpstr>
      <vt:lpstr>“Sediment” Network</vt:lpstr>
      <vt:lpstr>Why the renewed need for  suspended sediment monitoring?</vt:lpstr>
      <vt:lpstr>Why is streamgaging needed for sediment monitoring? ~ 1 </vt:lpstr>
      <vt:lpstr>Why is streamgaging needed for sediment monitoring? ~ 2 </vt:lpstr>
      <vt:lpstr>The ultimate marriage of real-time streamflow and sediment monitoring</vt:lpstr>
      <vt:lpstr>State entities using sediment data,  or benefit from understanding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streamgaging activities and issues at the Canon River at Northfield</dc:title>
  <dc:creator>James D Fallon</dc:creator>
  <cp:lastModifiedBy>Kasey Gerkovich</cp:lastModifiedBy>
  <cp:revision>218</cp:revision>
  <cp:lastPrinted>2011-05-09T15:24:52Z</cp:lastPrinted>
  <dcterms:created xsi:type="dcterms:W3CDTF">2011-05-06T13:34:31Z</dcterms:created>
  <dcterms:modified xsi:type="dcterms:W3CDTF">2018-09-24T18:53:29Z</dcterms:modified>
</cp:coreProperties>
</file>